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366" r:id="rId2"/>
    <p:sldId id="332" r:id="rId3"/>
    <p:sldId id="337" r:id="rId4"/>
    <p:sldId id="359" r:id="rId5"/>
    <p:sldId id="265" r:id="rId6"/>
    <p:sldId id="373" r:id="rId7"/>
    <p:sldId id="374" r:id="rId8"/>
    <p:sldId id="378" r:id="rId9"/>
    <p:sldId id="379"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Lst>
  <p:sldSz cx="9144000" cy="6858000" type="screen4x3"/>
  <p:notesSz cx="7077075" cy="9383713"/>
  <p:defaultTextStyle>
    <a:defPPr>
      <a:defRPr lang="en-US"/>
    </a:defPPr>
    <a:lvl1pPr algn="l" rtl="0" fontAlgn="base">
      <a:spcBef>
        <a:spcPct val="20000"/>
      </a:spcBef>
      <a:spcAft>
        <a:spcPct val="0"/>
      </a:spcAft>
      <a:defRPr sz="800" kern="1200">
        <a:solidFill>
          <a:schemeClr val="tx1"/>
        </a:solidFill>
        <a:latin typeface="Franklin Gothic Book" pitchFamily="34" charset="0"/>
        <a:ea typeface="+mn-ea"/>
        <a:cs typeface="+mn-cs"/>
      </a:defRPr>
    </a:lvl1pPr>
    <a:lvl2pPr marL="457200" algn="l" rtl="0" fontAlgn="base">
      <a:spcBef>
        <a:spcPct val="20000"/>
      </a:spcBef>
      <a:spcAft>
        <a:spcPct val="0"/>
      </a:spcAft>
      <a:defRPr sz="800" kern="1200">
        <a:solidFill>
          <a:schemeClr val="tx1"/>
        </a:solidFill>
        <a:latin typeface="Franklin Gothic Book" pitchFamily="34" charset="0"/>
        <a:ea typeface="+mn-ea"/>
        <a:cs typeface="+mn-cs"/>
      </a:defRPr>
    </a:lvl2pPr>
    <a:lvl3pPr marL="914400" algn="l" rtl="0" fontAlgn="base">
      <a:spcBef>
        <a:spcPct val="20000"/>
      </a:spcBef>
      <a:spcAft>
        <a:spcPct val="0"/>
      </a:spcAft>
      <a:defRPr sz="800" kern="1200">
        <a:solidFill>
          <a:schemeClr val="tx1"/>
        </a:solidFill>
        <a:latin typeface="Franklin Gothic Book" pitchFamily="34" charset="0"/>
        <a:ea typeface="+mn-ea"/>
        <a:cs typeface="+mn-cs"/>
      </a:defRPr>
    </a:lvl3pPr>
    <a:lvl4pPr marL="1371600" algn="l" rtl="0" fontAlgn="base">
      <a:spcBef>
        <a:spcPct val="20000"/>
      </a:spcBef>
      <a:spcAft>
        <a:spcPct val="0"/>
      </a:spcAft>
      <a:defRPr sz="800" kern="1200">
        <a:solidFill>
          <a:schemeClr val="tx1"/>
        </a:solidFill>
        <a:latin typeface="Franklin Gothic Book" pitchFamily="34" charset="0"/>
        <a:ea typeface="+mn-ea"/>
        <a:cs typeface="+mn-cs"/>
      </a:defRPr>
    </a:lvl4pPr>
    <a:lvl5pPr marL="1828800" algn="l" rtl="0" fontAlgn="base">
      <a:spcBef>
        <a:spcPct val="20000"/>
      </a:spcBef>
      <a:spcAft>
        <a:spcPct val="0"/>
      </a:spcAft>
      <a:defRPr sz="800" kern="1200">
        <a:solidFill>
          <a:schemeClr val="tx1"/>
        </a:solidFill>
        <a:latin typeface="Franklin Gothic Book" pitchFamily="34" charset="0"/>
        <a:ea typeface="+mn-ea"/>
        <a:cs typeface="+mn-cs"/>
      </a:defRPr>
    </a:lvl5pPr>
    <a:lvl6pPr marL="2286000" algn="l" defTabSz="914400" rtl="0" eaLnBrk="1" latinLnBrk="0" hangingPunct="1">
      <a:defRPr sz="800" kern="1200">
        <a:solidFill>
          <a:schemeClr val="tx1"/>
        </a:solidFill>
        <a:latin typeface="Franklin Gothic Book" pitchFamily="34" charset="0"/>
        <a:ea typeface="+mn-ea"/>
        <a:cs typeface="+mn-cs"/>
      </a:defRPr>
    </a:lvl6pPr>
    <a:lvl7pPr marL="2743200" algn="l" defTabSz="914400" rtl="0" eaLnBrk="1" latinLnBrk="0" hangingPunct="1">
      <a:defRPr sz="800" kern="1200">
        <a:solidFill>
          <a:schemeClr val="tx1"/>
        </a:solidFill>
        <a:latin typeface="Franklin Gothic Book" pitchFamily="34" charset="0"/>
        <a:ea typeface="+mn-ea"/>
        <a:cs typeface="+mn-cs"/>
      </a:defRPr>
    </a:lvl7pPr>
    <a:lvl8pPr marL="3200400" algn="l" defTabSz="914400" rtl="0" eaLnBrk="1" latinLnBrk="0" hangingPunct="1">
      <a:defRPr sz="800" kern="1200">
        <a:solidFill>
          <a:schemeClr val="tx1"/>
        </a:solidFill>
        <a:latin typeface="Franklin Gothic Book" pitchFamily="34" charset="0"/>
        <a:ea typeface="+mn-ea"/>
        <a:cs typeface="+mn-cs"/>
      </a:defRPr>
    </a:lvl8pPr>
    <a:lvl9pPr marL="3657600" algn="l" defTabSz="914400" rtl="0" eaLnBrk="1" latinLnBrk="0" hangingPunct="1">
      <a:defRPr sz="800" kern="1200">
        <a:solidFill>
          <a:schemeClr val="tx1"/>
        </a:solidFill>
        <a:latin typeface="Franklin Gothic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60"/>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74205" autoAdjust="0"/>
  </p:normalViewPr>
  <p:slideViewPr>
    <p:cSldViewPr>
      <p:cViewPr varScale="1">
        <p:scale>
          <a:sx n="51" d="100"/>
          <a:sy n="51" d="100"/>
        </p:scale>
        <p:origin x="-180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968" y="-96"/>
      </p:cViewPr>
      <p:guideLst>
        <p:guide orient="horz" pos="2954"/>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69590"/>
          </a:xfrm>
          <a:prstGeom prst="rect">
            <a:avLst/>
          </a:prstGeom>
        </p:spPr>
        <p:txBody>
          <a:bodyPr vert="horz" lIns="93730" tIns="46865" rIns="93730" bIns="46865" rtlCol="0"/>
          <a:lstStyle>
            <a:lvl1pPr algn="l">
              <a:defRPr sz="1200"/>
            </a:lvl1pPr>
          </a:lstStyle>
          <a:p>
            <a:pPr>
              <a:defRPr/>
            </a:pPr>
            <a:endParaRPr lang="en-US"/>
          </a:p>
        </p:txBody>
      </p:sp>
      <p:sp>
        <p:nvSpPr>
          <p:cNvPr id="3" name="Date Placeholder 2"/>
          <p:cNvSpPr>
            <a:spLocks noGrp="1"/>
          </p:cNvSpPr>
          <p:nvPr>
            <p:ph type="dt" idx="1"/>
          </p:nvPr>
        </p:nvSpPr>
        <p:spPr>
          <a:xfrm>
            <a:off x="4008705" y="2"/>
            <a:ext cx="3066733" cy="469590"/>
          </a:xfrm>
          <a:prstGeom prst="rect">
            <a:avLst/>
          </a:prstGeom>
        </p:spPr>
        <p:txBody>
          <a:bodyPr vert="horz" lIns="93730" tIns="46865" rIns="93730" bIns="46865" rtlCol="0"/>
          <a:lstStyle>
            <a:lvl1pPr algn="r">
              <a:defRPr sz="1200"/>
            </a:lvl1pPr>
          </a:lstStyle>
          <a:p>
            <a:pPr>
              <a:defRPr/>
            </a:pPr>
            <a:fld id="{B1528F80-0E03-4010-8809-FFD2AAC55009}" type="datetimeFigureOut">
              <a:rPr lang="en-US"/>
              <a:pPr>
                <a:defRPr/>
              </a:pPr>
              <a:t>5/2/2012</a:t>
            </a:fld>
            <a:endParaRPr lang="en-US" dirty="0"/>
          </a:p>
        </p:txBody>
      </p:sp>
      <p:sp>
        <p:nvSpPr>
          <p:cNvPr id="4" name="Slide Image Placeholder 3"/>
          <p:cNvSpPr>
            <a:spLocks noGrp="1" noRot="1" noChangeAspect="1"/>
          </p:cNvSpPr>
          <p:nvPr>
            <p:ph type="sldImg" idx="2"/>
          </p:nvPr>
        </p:nvSpPr>
        <p:spPr>
          <a:xfrm>
            <a:off x="1193800" y="704850"/>
            <a:ext cx="4691063" cy="3517900"/>
          </a:xfrm>
          <a:prstGeom prst="rect">
            <a:avLst/>
          </a:prstGeom>
          <a:noFill/>
          <a:ln w="12700">
            <a:solidFill>
              <a:prstClr val="black"/>
            </a:solidFill>
          </a:ln>
        </p:spPr>
        <p:txBody>
          <a:bodyPr vert="horz" lIns="93730" tIns="46865" rIns="93730" bIns="46865" rtlCol="0" anchor="ctr"/>
          <a:lstStyle/>
          <a:p>
            <a:pPr lvl="0"/>
            <a:endParaRPr lang="en-US" noProof="0" dirty="0" smtClean="0"/>
          </a:p>
        </p:txBody>
      </p:sp>
      <p:sp>
        <p:nvSpPr>
          <p:cNvPr id="5" name="Notes Placeholder 4"/>
          <p:cNvSpPr>
            <a:spLocks noGrp="1"/>
          </p:cNvSpPr>
          <p:nvPr>
            <p:ph type="body" sz="quarter" idx="3"/>
          </p:nvPr>
        </p:nvSpPr>
        <p:spPr>
          <a:xfrm>
            <a:off x="707708" y="4457871"/>
            <a:ext cx="5661660" cy="4221456"/>
          </a:xfrm>
          <a:prstGeom prst="rect">
            <a:avLst/>
          </a:prstGeom>
        </p:spPr>
        <p:txBody>
          <a:bodyPr vert="horz" lIns="93730" tIns="46865" rIns="93730" bIns="468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2504"/>
            <a:ext cx="3066733" cy="469590"/>
          </a:xfrm>
          <a:prstGeom prst="rect">
            <a:avLst/>
          </a:prstGeom>
        </p:spPr>
        <p:txBody>
          <a:bodyPr vert="horz" lIns="93730" tIns="46865" rIns="93730" bIns="468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705" y="8912504"/>
            <a:ext cx="3066733" cy="469590"/>
          </a:xfrm>
          <a:prstGeom prst="rect">
            <a:avLst/>
          </a:prstGeom>
        </p:spPr>
        <p:txBody>
          <a:bodyPr vert="horz" lIns="93730" tIns="46865" rIns="93730" bIns="46865" rtlCol="0" anchor="b"/>
          <a:lstStyle>
            <a:lvl1pPr algn="r">
              <a:defRPr sz="1200"/>
            </a:lvl1pPr>
          </a:lstStyle>
          <a:p>
            <a:pPr>
              <a:defRPr/>
            </a:pPr>
            <a:fld id="{2C545236-A268-490F-B469-A5B0A721339B}" type="slidenum">
              <a:rPr lang="en-US"/>
              <a:pPr>
                <a:defRPr/>
              </a:pPr>
              <a:t>‹#›</a:t>
            </a:fld>
            <a:endParaRPr lang="en-US" dirty="0"/>
          </a:p>
        </p:txBody>
      </p:sp>
    </p:spTree>
    <p:extLst>
      <p:ext uri="{BB962C8B-B14F-4D97-AF65-F5344CB8AC3E}">
        <p14:creationId xmlns:p14="http://schemas.microsoft.com/office/powerpoint/2010/main" xmlns="" val="1097318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6296D6-1FE6-425E-BD32-926865FF4C61}" type="slidenum">
              <a:rPr lang="en-US" smtClean="0"/>
              <a:pPr/>
              <a:t>1</a:t>
            </a:fld>
            <a:endParaRPr lang="en-US" dirty="0"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t>Donny:</a:t>
            </a:r>
          </a:p>
          <a:p>
            <a:pPr eaLnBrk="1" hangingPunct="1">
              <a:spcBef>
                <a:spcPct val="0"/>
              </a:spcBef>
            </a:pPr>
            <a:r>
              <a:rPr lang="en-US" sz="1600" dirty="0" smtClean="0"/>
              <a:t>Introduction.</a:t>
            </a:r>
          </a:p>
          <a:p>
            <a:pPr eaLnBrk="1" hangingPunct="1">
              <a:spcBef>
                <a:spcPct val="0"/>
              </a:spcBef>
            </a:pPr>
            <a:r>
              <a:rPr lang="en-US" sz="1600" dirty="0" smtClean="0"/>
              <a:t>Thanks for having us.</a:t>
            </a:r>
          </a:p>
          <a:p>
            <a:pPr eaLnBrk="1" hangingPunct="1">
              <a:spcBef>
                <a:spcPct val="0"/>
              </a:spcBef>
            </a:pPr>
            <a:r>
              <a:rPr lang="en-US" sz="1600" dirty="0" smtClean="0"/>
              <a:t>Director Collins sends his regrets</a:t>
            </a:r>
          </a:p>
          <a:p>
            <a:pPr eaLnBrk="1" hangingPunct="1">
              <a:spcBef>
                <a:spcPct val="0"/>
              </a:spcBef>
            </a:pPr>
            <a:r>
              <a:rPr lang="en-US" sz="1600" dirty="0" smtClean="0"/>
              <a:t>We will do our best to inform you</a:t>
            </a:r>
          </a:p>
          <a:p>
            <a:pPr eaLnBrk="1" hangingPunct="1">
              <a:spcBef>
                <a:spcPct val="0"/>
              </a:spcBef>
            </a:pPr>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10</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None/>
            </a:pPr>
            <a:r>
              <a:rPr lang="en-US" dirty="0" smtClean="0"/>
              <a:t>Joyce:</a:t>
            </a:r>
          </a:p>
          <a:p>
            <a:pPr eaLnBrk="1" hangingPunct="1">
              <a:spcBef>
                <a:spcPct val="0"/>
              </a:spcBef>
              <a:buFont typeface="Arial" pitchFamily="34" charset="0"/>
              <a:buNone/>
            </a:pPr>
            <a:endParaRPr lang="en-US" dirty="0" smtClean="0"/>
          </a:p>
          <a:p>
            <a:pPr eaLnBrk="1" hangingPunct="1">
              <a:spcBef>
                <a:spcPct val="0"/>
              </a:spcBef>
              <a:buFont typeface="Arial" pitchFamily="34" charset="0"/>
              <a:buNone/>
            </a:pPr>
            <a:r>
              <a:rPr lang="en-US" dirty="0" smtClean="0"/>
              <a:t>Creating</a:t>
            </a:r>
            <a:r>
              <a:rPr lang="en-US" baseline="0" dirty="0" smtClean="0"/>
              <a:t> the next generation that cares:</a:t>
            </a:r>
          </a:p>
          <a:p>
            <a:pPr>
              <a:buFont typeface="Arial" pitchFamily="34" charset="0"/>
              <a:buChar char="•"/>
            </a:pPr>
            <a:r>
              <a:rPr lang="en-US" dirty="0" smtClean="0"/>
              <a:t>Today's children are increasingly disconnected from nature. </a:t>
            </a:r>
          </a:p>
          <a:p>
            <a:pPr>
              <a:buFont typeface="Arial" pitchFamily="34" charset="0"/>
              <a:buChar char="•"/>
            </a:pPr>
            <a:r>
              <a:rPr lang="en-US" dirty="0" smtClean="0"/>
              <a:t>They devote nearly eight hours a day to media.</a:t>
            </a:r>
          </a:p>
          <a:p>
            <a:pPr>
              <a:buFont typeface="Arial" pitchFamily="34" charset="0"/>
              <a:buChar char="•"/>
            </a:pPr>
            <a:r>
              <a:rPr lang="en-US" dirty="0" smtClean="0"/>
              <a:t>We know that kids who do not directly engage in the outdoors are less likely to be interested in conservation.</a:t>
            </a:r>
            <a:r>
              <a:rPr lang="en-US" baseline="0" dirty="0" smtClean="0"/>
              <a:t> </a:t>
            </a:r>
            <a:r>
              <a:rPr lang="en-US" dirty="0" smtClean="0"/>
              <a:t> </a:t>
            </a:r>
          </a:p>
          <a:p>
            <a:pPr>
              <a:buFont typeface="Arial" pitchFamily="34" charset="0"/>
              <a:buChar char="•"/>
            </a:pPr>
            <a:r>
              <a:rPr lang="en-US" dirty="0" smtClean="0"/>
              <a:t>FWC</a:t>
            </a:r>
            <a:r>
              <a:rPr lang="en-US" baseline="0" dirty="0" smtClean="0"/>
              <a:t> engages our youth through the programs listed here.</a:t>
            </a:r>
          </a:p>
          <a:p>
            <a:pPr>
              <a:buFont typeface="Arial" pitchFamily="34" charset="0"/>
              <a:buChar char="•"/>
            </a:pPr>
            <a:endParaRPr lang="en-US" baseline="0" dirty="0" smtClean="0"/>
          </a:p>
          <a:p>
            <a:pPr>
              <a:buFont typeface="Arial" pitchFamily="34" charset="0"/>
              <a:buNone/>
            </a:pPr>
            <a:r>
              <a:rPr lang="en-US" baseline="0" dirty="0" smtClean="0"/>
              <a:t>At this time, it is my pleasure to introduce Ms. Erin Rainey, from our Office of Licensing &amp; Permitting.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Tax Collectors act as recreational hunting and fishing license sales agents. Selling all the different recreational hunting and fishing licenses and permits offered by FWC. </a:t>
            </a:r>
          </a:p>
          <a:p>
            <a:endParaRPr lang="en-US" dirty="0" smtClean="0"/>
          </a:p>
          <a:p>
            <a:r>
              <a:rPr lang="en-US" dirty="0" smtClean="0"/>
              <a:t>Those licenses that require the holder of the license or permit to meet additional qualifications that need to be verified or when there is a need to provide a physical tag are sold only at Tax Collector Offices.</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F7835B-5442-477F-B1F8-50501EBC2E9A}"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dirty="0" smtClean="0"/>
              <a:t>Tax Collectors are compensated in two ways for providing their services, directly for each license or Management Area permit that they sell and indirectly through each license or Management Area permit sold in their County by a sales agent.</a:t>
            </a:r>
          </a:p>
          <a:p>
            <a:pPr>
              <a:defRPr/>
            </a:pPr>
            <a:endParaRPr lang="en-US" dirty="0" smtClean="0"/>
          </a:p>
          <a:p>
            <a:pPr>
              <a:defRPr/>
            </a:pPr>
            <a:r>
              <a:rPr lang="en-US" dirty="0" smtClean="0"/>
              <a:t>Tax Collectors process 8.85% of the license and permits statewide.</a:t>
            </a:r>
          </a:p>
          <a:p>
            <a:pPr>
              <a:defRPr/>
            </a:pPr>
            <a:endParaRPr lang="en-US" dirty="0" smtClean="0"/>
          </a:p>
          <a:p>
            <a:pPr defTabSz="937302">
              <a:defRPr/>
            </a:pPr>
            <a:r>
              <a:rPr lang="en-US" dirty="0" smtClean="0"/>
              <a:t>Tax Collectors got </a:t>
            </a:r>
            <a:r>
              <a:rPr lang="en-US" dirty="0" smtClean="0">
                <a:solidFill>
                  <a:srgbClr val="000000"/>
                </a:solidFill>
              </a:rPr>
              <a:t>$134,381.00 </a:t>
            </a:r>
            <a:r>
              <a:rPr lang="en-US" dirty="0" smtClean="0"/>
              <a:t>in direct payment for the licenses they processed in their offices in FY 2010-11.</a:t>
            </a:r>
          </a:p>
          <a:p>
            <a:pPr>
              <a:defRPr/>
            </a:pPr>
            <a:endParaRPr lang="en-US" dirty="0" smtClean="0"/>
          </a:p>
          <a:p>
            <a:pPr>
              <a:defRPr/>
            </a:pPr>
            <a:r>
              <a:rPr lang="en-US" dirty="0" smtClean="0"/>
              <a:t>Tax Collectors got $478,671.00  in payments for licenses processed by retailers in their counties in FY 2010-11.</a:t>
            </a:r>
          </a:p>
          <a:p>
            <a:pPr>
              <a:defRPr/>
            </a:pPr>
            <a:endParaRPr lang="en-US" dirty="0" smtClean="0"/>
          </a:p>
          <a:p>
            <a:pPr>
              <a:defRPr/>
            </a:pPr>
            <a:r>
              <a:rPr lang="en-US" b="1" dirty="0" smtClean="0"/>
              <a:t>379.352</a:t>
            </a:r>
            <a:endParaRPr lang="en-US" dirty="0" smtClean="0"/>
          </a:p>
          <a:p>
            <a:pPr>
              <a:defRPr/>
            </a:pPr>
            <a:r>
              <a:rPr lang="en-US" dirty="0" smtClean="0"/>
              <a:t>5)  In addition to any license or permit fee, the sum of $1.50 shall be charged for each license or management area permit, except for replacement licenses, to cover the cost of issuing such license or permit. </a:t>
            </a:r>
          </a:p>
          <a:p>
            <a:pPr>
              <a:defRPr/>
            </a:pPr>
            <a:r>
              <a:rPr lang="en-US" dirty="0" smtClean="0"/>
              <a:t>(6)(a)  The fee established pursuant to subsection (5) shall be distributed as follows: </a:t>
            </a:r>
          </a:p>
          <a:p>
            <a:pPr>
              <a:defRPr/>
            </a:pPr>
            <a:r>
              <a:rPr lang="en-US" dirty="0" smtClean="0"/>
              <a:t>1.  For each hunting license and freshwater fishing license sold by a tax collector, including the combination freshwater fishing and hunting license, the sportsman's license, and the gold sportsman's license, a tax collector may retain $1.00. </a:t>
            </a:r>
          </a:p>
          <a:p>
            <a:pPr>
              <a:defRPr/>
            </a:pPr>
            <a:r>
              <a:rPr lang="en-US" dirty="0" smtClean="0"/>
              <a:t>2.  For each management area permit sold by a tax collector, a tax collector may retain $1.00. </a:t>
            </a:r>
          </a:p>
          <a:p>
            <a:pPr>
              <a:defRPr/>
            </a:pPr>
            <a:r>
              <a:rPr lang="en-US" dirty="0" smtClean="0"/>
              <a:t>3.  For each saltwater fishing tag and saltwater fishing license sold by a tax collector, including the combination saltwater fishing and freshwater fishing license and the combination saltwater fishing, freshwater fishing, and hunting license, a tax collector may retain $1.50. </a:t>
            </a:r>
          </a:p>
          <a:p>
            <a:pPr>
              <a:defRPr/>
            </a:pPr>
            <a:r>
              <a:rPr lang="en-US" dirty="0" smtClean="0"/>
              <a:t>4.  For licenses and management area permits sold by subagents, a tax collector may retain 50 cents for each license sold in the tax collector's county. </a:t>
            </a:r>
          </a:p>
          <a:p>
            <a:pPr>
              <a:defRPr/>
            </a:pPr>
            <a:endParaRPr lang="en-US" dirty="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B528CF-9F9A-41C4-8C4E-E421A7361F7C}"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a:p>
            <a:pPr defTabSz="937302">
              <a:defRPr/>
            </a:pPr>
            <a:r>
              <a:rPr lang="en-US" dirty="0" smtClean="0"/>
              <a:t>While FWC uses an advertising-based model to cover much of the costs associated with printing the hunting and fishing regulation booklets, the agency has continued to subsidize the printing and distribution effort.  FWC’s funding for the printed copies of the recreational saltwater fishing regulations was eliminated by the 2011 Florida legislature.  This reduction was one of many made in an attempt to lower FWC agency costs and achieve a balanced budget state-wide.  Unfortunately, the result is that FWC will no longer be able to provide printed copies of the recreational saltwater fishing regulations after the initial July and January distributions.  </a:t>
            </a:r>
          </a:p>
          <a:p>
            <a:pPr defTabSz="937302">
              <a:defRPr/>
            </a:pPr>
            <a:endParaRPr lang="en-US" dirty="0" smtClean="0"/>
          </a:p>
          <a:p>
            <a:endParaRPr lang="en-US" u="sng"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normAutofit fontScale="92500"/>
          </a:bodyPr>
          <a:lstStyle/>
          <a:p>
            <a:endParaRPr lang="en-US" b="1" dirty="0" smtClean="0"/>
          </a:p>
          <a:p>
            <a:r>
              <a:rPr lang="en-US" u="none" dirty="0" smtClean="0"/>
              <a:t>Funding</a:t>
            </a:r>
            <a:r>
              <a:rPr lang="en-US" u="none" baseline="0" dirty="0" smtClean="0"/>
              <a:t> for the printed version of the </a:t>
            </a:r>
            <a:r>
              <a:rPr lang="en-US" i="1" u="none" baseline="0" dirty="0" smtClean="0"/>
              <a:t>Florida Wildlife </a:t>
            </a:r>
            <a:r>
              <a:rPr lang="en-US" u="none" baseline="0" dirty="0" smtClean="0"/>
              <a:t>magazine was ended with the start of the 2011-12 fiscal year. This removed the statutory language to produce the magazine. An online electronic version will be available at MyFWC.com</a:t>
            </a:r>
          </a:p>
          <a:p>
            <a:endParaRPr lang="en-US" u="none" baseline="0" dirty="0" smtClean="0"/>
          </a:p>
          <a:p>
            <a:r>
              <a:rPr lang="en-US" u="none" baseline="0" dirty="0" smtClean="0"/>
              <a:t>The one time exemption for a </a:t>
            </a:r>
            <a:r>
              <a:rPr lang="en-US" dirty="0" smtClean="0"/>
              <a:t>person born on or after June 1, 1975 to have successfully completed a hunter safety course before purchasing a hunting license has been removed. A person can now get the exemption each time they apply for a hunting license. Any person with this exemption must hunt under the supervision of, and in the presence of, a person 21 years or age or older who is licensed to hunt or who is exempt from licensing requirements. </a:t>
            </a:r>
          </a:p>
          <a:p>
            <a:endParaRPr lang="en-US" dirty="0" smtClean="0"/>
          </a:p>
          <a:p>
            <a:r>
              <a:rPr lang="en-US" dirty="0" smtClean="0"/>
              <a:t>Dive boat operators do not need to have a Charter license, but if they don't all passengers that are spear fishing or </a:t>
            </a:r>
            <a:r>
              <a:rPr lang="en-US" dirty="0" err="1" smtClean="0"/>
              <a:t>lobstering</a:t>
            </a:r>
            <a:r>
              <a:rPr lang="en-US" dirty="0" smtClean="0"/>
              <a:t> must be licensed. </a:t>
            </a:r>
          </a:p>
          <a:p>
            <a:endParaRPr lang="en-US" dirty="0" smtClean="0"/>
          </a:p>
          <a:p>
            <a:pPr defTabSz="937302">
              <a:defRPr/>
            </a:pPr>
            <a:r>
              <a:rPr lang="en-US" dirty="0" smtClean="0"/>
              <a:t>	379.354  (7) (f) The operator of a vessel that carries scuba divers for a fee, either directly or indirectly, maintains the appropriate vessel 	license under this subsection based upon the number of persons the vessel is licensed to carry and the applicable permits, the individual 	scuba divers engaging in taking or attempting to take saltwater products are not required to obtain individual fishing licenses or any 	applicable permits. However, if the operator of such a vessel does not have the appropriate license and applicable permits, the individual 	scuba divers engaging in taking or attempting to take saltwater products must have individual fishing licenses and any applicable 	permits. </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Tax Collectors, if they</a:t>
            </a:r>
            <a:r>
              <a:rPr lang="en-US" baseline="0" dirty="0" smtClean="0"/>
              <a:t> wish to,</a:t>
            </a:r>
            <a:r>
              <a:rPr lang="en-US" dirty="0" smtClean="0"/>
              <a:t> will be able to issue a temporary</a:t>
            </a:r>
            <a:r>
              <a:rPr lang="en-US" baseline="0" dirty="0" smtClean="0"/>
              <a:t> 30 day Disability License to customers who provide </a:t>
            </a:r>
            <a:r>
              <a:rPr lang="en-US" dirty="0" smtClean="0"/>
              <a:t>the proper supporting documentation</a:t>
            </a:r>
            <a:r>
              <a:rPr lang="en-US" baseline="0" dirty="0" smtClean="0"/>
              <a:t> – this will be for both new and renewing applicants.</a:t>
            </a:r>
            <a:endParaRPr lang="en-US" dirty="0" smtClean="0"/>
          </a:p>
          <a:p>
            <a:endParaRPr lang="en-US" dirty="0" smtClean="0"/>
          </a:p>
          <a:p>
            <a:r>
              <a:rPr lang="en-US" dirty="0" smtClean="0"/>
              <a:t>RLIS</a:t>
            </a:r>
            <a:r>
              <a:rPr lang="en-US" baseline="0" dirty="0" smtClean="0"/>
              <a:t> contract with Brandt Information Services, Inc of Tallahassee Florida. Who teamed with Verizon, HP, </a:t>
            </a:r>
            <a:r>
              <a:rPr lang="en-US" baseline="0" dirty="0" err="1" smtClean="0"/>
              <a:t>WiseOutlook</a:t>
            </a:r>
            <a:r>
              <a:rPr lang="en-US" baseline="0" dirty="0" smtClean="0"/>
              <a:t> and </a:t>
            </a:r>
            <a:r>
              <a:rPr lang="en-US" baseline="0" dirty="0" err="1" smtClean="0"/>
              <a:t>ColorPress</a:t>
            </a:r>
            <a:r>
              <a:rPr lang="en-US" baseline="0" dirty="0" smtClean="0"/>
              <a:t> to be selected for the RLIS project.</a:t>
            </a:r>
          </a:p>
          <a:p>
            <a:endParaRPr lang="en-US" baseline="0" dirty="0" smtClean="0"/>
          </a:p>
          <a:p>
            <a:r>
              <a:rPr lang="en-US" baseline="0" dirty="0" smtClean="0"/>
              <a:t>Implementation date is projected as October 1, 2012</a:t>
            </a:r>
          </a:p>
          <a:p>
            <a:endParaRPr lang="en-US" baseline="0" dirty="0" smtClean="0"/>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4FAD1-891E-4223-A055-0F25B52C072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the process of issuing a licenses will remain basically the same, the following will be different;</a:t>
            </a:r>
          </a:p>
          <a:p>
            <a:endParaRPr lang="en-US" dirty="0" smtClean="0"/>
          </a:p>
          <a:p>
            <a:pPr>
              <a:buFontTx/>
              <a:buChar char="-"/>
            </a:pPr>
            <a:r>
              <a:rPr lang="en-US" dirty="0" smtClean="0"/>
              <a:t> Look and feel - simpler; larger font; easer to use</a:t>
            </a:r>
          </a:p>
          <a:p>
            <a:r>
              <a:rPr lang="en-US" dirty="0" smtClean="0"/>
              <a:t>- DL swipe option - speeds processing; reduces keying; reduces errors </a:t>
            </a:r>
          </a:p>
          <a:p>
            <a:r>
              <a:rPr lang="en-US" dirty="0" smtClean="0"/>
              <a:t>	For FL DL will fill in demographics even if not on our DL file yet</a:t>
            </a:r>
          </a:p>
          <a:p>
            <a:r>
              <a:rPr lang="en-US" dirty="0" smtClean="0"/>
              <a:t>	For non FL DL will fill in demographics as best as it can</a:t>
            </a:r>
          </a:p>
          <a:p>
            <a:r>
              <a:rPr lang="en-US" dirty="0" smtClean="0"/>
              <a:t>- Increased Accounting Reporting, you will be able to see all the reports for your office that FWC can see</a:t>
            </a:r>
          </a:p>
          <a:p>
            <a:r>
              <a:rPr lang="en-US" dirty="0" smtClean="0"/>
              <a:t>- Better Messaging</a:t>
            </a:r>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4FAD1-891E-4223-A055-0F25B52C072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the process of issuing a licenses will remain basically the same, the following will be different;</a:t>
            </a:r>
          </a:p>
          <a:p>
            <a:endParaRPr lang="en-US" dirty="0" smtClean="0"/>
          </a:p>
          <a:p>
            <a:r>
              <a:rPr lang="en-US" dirty="0" smtClean="0"/>
              <a:t>- Thermal Printers – faster; more reliable (i.e. no ink ribbon), work better in a network environment</a:t>
            </a:r>
          </a:p>
          <a:p>
            <a:r>
              <a:rPr lang="en-US" dirty="0" smtClean="0"/>
              <a:t>- No yellow paper receipt (not possible with thermal printer) improved reports will replace</a:t>
            </a:r>
          </a:p>
          <a:p>
            <a:pPr defTabSz="937302">
              <a:defRPr/>
            </a:pPr>
            <a:r>
              <a:rPr lang="en-US" baseline="0" dirty="0" smtClean="0"/>
              <a:t>- </a:t>
            </a:r>
            <a:r>
              <a:rPr lang="en-US" dirty="0" smtClean="0"/>
              <a:t>Colored Print Stock (light blue) with White Logo</a:t>
            </a:r>
          </a:p>
          <a:p>
            <a:endParaRPr lang="en-US" baseline="0" dirty="0" smtClean="0"/>
          </a:p>
          <a:p>
            <a:r>
              <a:rPr lang="en-US" b="1" baseline="0" dirty="0" smtClean="0"/>
              <a:t>Add Notes on </a:t>
            </a:r>
            <a:r>
              <a:rPr lang="en-US" b="1" dirty="0" smtClean="0"/>
              <a:t>Limited Entry/Quota Application Schedule changes effects</a:t>
            </a:r>
            <a:endParaRPr lang="en-US" b="1" baseline="0" dirty="0" smtClean="0"/>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4FAD1-891E-4223-A055-0F25B52C0724}"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baseline="0" dirty="0" smtClean="0"/>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4FAD1-891E-4223-A055-0F25B52C072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those who want them, Brandt will provide a keyboard equipped with a swipe reader to expedite locating a customer record in the system.  We are also working toward being able to read and pre-populate demographic information from Non-Florida driver licenses or ID cards.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C545236-A268-490F-B469-A5B0A721339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2D7B23-91FC-4DFE-89CF-7C999B68E0B4}" type="slidenum">
              <a:rPr lang="en-US" smtClean="0"/>
              <a:pPr/>
              <a:t>2</a:t>
            </a:fld>
            <a:endParaRPr lang="en-US" dirty="0"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Donny</a:t>
            </a:r>
          </a:p>
          <a:p>
            <a:pPr eaLnBrk="1" hangingPunct="1"/>
            <a:r>
              <a:rPr lang="en-US" b="1" dirty="0" smtClean="0"/>
              <a:t>Managing fish and wildlife resources for their long-term well-being and the benefit of people.</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landing screen.  From here clerks can easily view and update the customer’s address and contact information, view current licenses and limited entry activities (including applications and awards for limited entry and quota permits), and quickly reprint or renew a customer’s licenses or permits.  </a:t>
            </a:r>
            <a:endParaRPr lang="en-US" dirty="0"/>
          </a:p>
        </p:txBody>
      </p:sp>
      <p:sp>
        <p:nvSpPr>
          <p:cNvPr id="4" name="Slide Number Placeholder 3"/>
          <p:cNvSpPr>
            <a:spLocks noGrp="1"/>
          </p:cNvSpPr>
          <p:nvPr>
            <p:ph type="sldNum" sz="quarter" idx="10"/>
          </p:nvPr>
        </p:nvSpPr>
        <p:spPr/>
        <p:txBody>
          <a:bodyPr/>
          <a:lstStyle/>
          <a:p>
            <a:pPr>
              <a:defRPr/>
            </a:pPr>
            <a:fld id="{2C545236-A268-490F-B469-A5B0A721339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baseline="0" dirty="0" smtClean="0"/>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4FAD1-891E-4223-A055-0F25B52C072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ACA71D-64CA-4A6C-ADA4-5488F66BCCC8}" type="slidenum">
              <a:rPr lang="en-US" smtClean="0"/>
              <a:pPr/>
              <a:t>22</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6C87F0-0825-414E-890C-A22B6DE83C8E}" type="slidenum">
              <a:rPr lang="en-US" smtClean="0"/>
              <a:pPr/>
              <a:t>3</a:t>
            </a:fld>
            <a:endParaRPr lang="en-US" dirty="0"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Donny</a:t>
            </a:r>
          </a:p>
          <a:p>
            <a:pPr defTabSz="937302" eaLnBrk="1" hangingPunct="1">
              <a:defRPr/>
            </a:pPr>
            <a:r>
              <a:rPr lang="en-US" sz="1400" b="1" dirty="0" smtClean="0"/>
              <a:t>7 Commissioners - </a:t>
            </a:r>
            <a:r>
              <a:rPr lang="en-US" b="1" dirty="0" smtClean="0"/>
              <a:t>appointed by the Governor for 5-year staggered terms, confirmed by the Senate </a:t>
            </a:r>
          </a:p>
          <a:p>
            <a:pPr defTabSz="937302" eaLnBrk="1" hangingPunct="1">
              <a:defRPr/>
            </a:pPr>
            <a:endParaRPr lang="en-US" b="1" dirty="0" smtClean="0">
              <a:effectLst>
                <a:outerShdw blurRad="38100" dist="38100" dir="2700000" algn="tl">
                  <a:srgbClr val="FFFFFF"/>
                </a:outerShdw>
              </a:effectLst>
            </a:endParaRPr>
          </a:p>
          <a:p>
            <a:pPr defTabSz="937302" eaLnBrk="1" hangingPunct="1">
              <a:defRPr/>
            </a:pPr>
            <a:r>
              <a:rPr lang="en-US" dirty="0" smtClean="0"/>
              <a:t>They meet five times each year to hear staff reports, consider rule proposals, and conduct other Commission business.</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Joyce:</a:t>
            </a:r>
          </a:p>
          <a:p>
            <a:endParaRPr lang="en-US" dirty="0" smtClean="0"/>
          </a:p>
          <a:p>
            <a:r>
              <a:rPr lang="en-US" u="sng" dirty="0" smtClean="0">
                <a:solidFill>
                  <a:schemeClr val="accent1">
                    <a:lumMod val="75000"/>
                  </a:schemeClr>
                </a:solidFill>
              </a:rPr>
              <a:t>As</a:t>
            </a:r>
            <a:r>
              <a:rPr lang="en-US" u="sng" baseline="0" dirty="0" smtClean="0">
                <a:solidFill>
                  <a:schemeClr val="accent1">
                    <a:lumMod val="75000"/>
                  </a:schemeClr>
                </a:solidFill>
              </a:rPr>
              <a:t> Donny mentioned</a:t>
            </a:r>
            <a:r>
              <a:rPr lang="en-US" baseline="0" dirty="0" smtClean="0"/>
              <a:t>, we are going to keep this short and sweet. I think it will be beneficial to highlight t</a:t>
            </a:r>
            <a:r>
              <a:rPr lang="en-US" dirty="0" smtClean="0"/>
              <a:t>he organizational</a:t>
            </a:r>
            <a:r>
              <a:rPr lang="en-US" baseline="0" dirty="0" smtClean="0"/>
              <a:t> structure of the FWC. Directly under the Commissioners, our Executive Director is Mr. Nick Wiley. The agency has six divisions:</a:t>
            </a:r>
          </a:p>
          <a:p>
            <a:endParaRPr lang="en-US" dirty="0" smtClean="0"/>
          </a:p>
          <a:p>
            <a:r>
              <a:rPr lang="en-US" dirty="0" smtClean="0"/>
              <a:t>Hunting</a:t>
            </a:r>
            <a:r>
              <a:rPr lang="en-US" baseline="0" dirty="0" smtClean="0"/>
              <a:t> and Game Management manages and conserves game wildlife such as turkeys, deer and certain waterfowl.</a:t>
            </a:r>
          </a:p>
          <a:p>
            <a:endParaRPr lang="en-US" baseline="0" dirty="0" smtClean="0"/>
          </a:p>
          <a:p>
            <a:r>
              <a:rPr lang="en-US" baseline="0" dirty="0" smtClean="0"/>
              <a:t>Habitat and Species Conservation  manages Florida’s lands, waters and animals to maintain stable or increasing populations with the focus being on non game and imperiled species such as panthers, manatees and sea turtles.</a:t>
            </a:r>
          </a:p>
          <a:p>
            <a:endParaRPr lang="en-US" baseline="0" dirty="0" smtClean="0"/>
          </a:p>
          <a:p>
            <a:r>
              <a:rPr lang="en-US" baseline="0" dirty="0" smtClean="0"/>
              <a:t>Freshwater Fisheries manages and preserves freshwater fisheries. This includes over 7,700 lakes and over 250 freshwater fish species statewide.</a:t>
            </a:r>
          </a:p>
          <a:p>
            <a:endParaRPr lang="en-US" dirty="0" smtClean="0"/>
          </a:p>
          <a:p>
            <a:r>
              <a:rPr lang="en-US" dirty="0" smtClean="0"/>
              <a:t>Marine Fisheries</a:t>
            </a:r>
            <a:r>
              <a:rPr lang="en-US" baseline="0" dirty="0" smtClean="0"/>
              <a:t> manages and preserves marine fisheries in state waters.  The FWC manages and protects more than 500 species of marine fish.</a:t>
            </a:r>
          </a:p>
          <a:p>
            <a:endParaRPr lang="en-US" baseline="0" dirty="0" smtClean="0"/>
          </a:p>
          <a:p>
            <a:r>
              <a:rPr lang="en-US" baseline="0" dirty="0" smtClean="0"/>
              <a:t>Fish and Wildlife Research Institute – This is the research arm of the FWC. They provide information to the resource managers in the four divisions I just told you about.</a:t>
            </a:r>
          </a:p>
          <a:p>
            <a:endParaRPr lang="en-US" baseline="0" dirty="0" smtClean="0"/>
          </a:p>
          <a:p>
            <a:r>
              <a:rPr lang="en-US" baseline="0" dirty="0" smtClean="0"/>
              <a:t>Law Enforcement protects Florida’s natural resources and people. FWC officers have full police powers with statewide jurisdiction. In addition, all FWC officers are considered U.S. law enforcement officers. Their arrest powers cover all 50 states as authorized by the National Marine Fisheries’ Services/NOAA. Certain FWC officers are also empowered by the Department of Homeland Security and their IDs would state that they are “Customs Officers”.</a:t>
            </a:r>
          </a:p>
          <a:p>
            <a:endParaRPr lang="en-US" baseline="0" dirty="0" smtClean="0"/>
          </a:p>
          <a:p>
            <a:r>
              <a:rPr lang="en-US" baseline="0" dirty="0" smtClean="0"/>
              <a:t>The Florida Fish &amp; Wildlife Conservation Commission has 10 offices. Shortly, Ms. Erin Rainey will explain about our Licensing and Permitting Section.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5</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Donny</a:t>
            </a:r>
          </a:p>
          <a:p>
            <a:pPr eaLnBrk="1" hangingPunct="1">
              <a:spcBef>
                <a:spcPct val="0"/>
              </a:spcBef>
            </a:pPr>
            <a:endParaRPr lang="en-US" dirty="0" smtClean="0"/>
          </a:p>
          <a:p>
            <a:pPr eaLnBrk="0" hangingPunct="0"/>
            <a:r>
              <a:rPr lang="en-US" sz="1400" b="1" dirty="0" smtClean="0"/>
              <a:t>Managing Resources – Our approach to managing resources is…</a:t>
            </a:r>
          </a:p>
          <a:p>
            <a:pPr eaLnBrk="0" hangingPunct="0"/>
            <a:endParaRPr lang="en-US" sz="1400" dirty="0" smtClean="0"/>
          </a:p>
          <a:p>
            <a:pPr marL="351488" indent="-351488">
              <a:buFont typeface="Wingdings" pitchFamily="2" charset="2"/>
              <a:buChar char="§"/>
            </a:pPr>
            <a:r>
              <a:rPr lang="en-US" dirty="0" smtClean="0"/>
              <a:t>To</a:t>
            </a:r>
            <a:r>
              <a:rPr lang="en-US" baseline="0" dirty="0" smtClean="0"/>
              <a:t> e</a:t>
            </a:r>
            <a:r>
              <a:rPr lang="en-US" dirty="0" smtClean="0"/>
              <a:t>nsure the sustainability of Florida’s fish  and wildlife populations </a:t>
            </a:r>
          </a:p>
          <a:p>
            <a:pPr marL="468651" indent="-468651">
              <a:buFont typeface="Wingdings" pitchFamily="2" charset="2"/>
              <a:buChar char="§"/>
            </a:pPr>
            <a:endParaRPr lang="en-US" sz="900" dirty="0" smtClean="0"/>
          </a:p>
          <a:p>
            <a:pPr marL="351488" indent="-351488">
              <a:buFont typeface="Wingdings" pitchFamily="2" charset="2"/>
              <a:buChar char="§"/>
            </a:pPr>
            <a:r>
              <a:rPr lang="en-US" dirty="0" smtClean="0"/>
              <a:t>We ensure there is sufficient habitat to support healthy and diverse fish and wildlife populations </a:t>
            </a:r>
          </a:p>
          <a:p>
            <a:pPr marL="468651" indent="-468651">
              <a:buFont typeface="Wingdings" pitchFamily="2" charset="2"/>
              <a:buChar char="§"/>
            </a:pPr>
            <a:endParaRPr lang="en-US" sz="1000" dirty="0" smtClean="0"/>
          </a:p>
          <a:p>
            <a:pPr marL="351488" indent="-351488">
              <a:buFont typeface="Wingdings" pitchFamily="2" charset="2"/>
              <a:buChar char="§"/>
            </a:pPr>
            <a:r>
              <a:rPr lang="en-US" dirty="0" smtClean="0"/>
              <a:t>We use the best available science to guide management decision-making </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6</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Joyce:</a:t>
            </a:r>
          </a:p>
          <a:p>
            <a:pPr eaLnBrk="1" hangingPunct="1">
              <a:spcBef>
                <a:spcPct val="0"/>
              </a:spcBef>
            </a:pPr>
            <a:endParaRPr lang="en-US" dirty="0" smtClean="0"/>
          </a:p>
          <a:p>
            <a:r>
              <a:rPr lang="en-US" sz="1400" b="1" dirty="0" smtClean="0"/>
              <a:t>Providing Opportunities  - In order to provide and enhance opportunities for the public to enjoy Florida’s fish and wildlife resources the FWC works to…</a:t>
            </a:r>
          </a:p>
          <a:p>
            <a:endParaRPr lang="en-US" sz="800" dirty="0" smtClean="0"/>
          </a:p>
          <a:p>
            <a:pPr marL="351488" indent="-351488">
              <a:buFont typeface="Wingdings" pitchFamily="2" charset="2"/>
              <a:buChar char="§"/>
            </a:pPr>
            <a:r>
              <a:rPr lang="en-US" dirty="0" smtClean="0"/>
              <a:t>Ensure that Florida’s fish and wildlife populations are able to sustain hunting, fishing and wildlife viewing </a:t>
            </a:r>
          </a:p>
          <a:p>
            <a:pPr marL="351488" indent="-351488">
              <a:buFont typeface="Wingdings" pitchFamily="2" charset="2"/>
              <a:buChar char="§"/>
            </a:pPr>
            <a:endParaRPr lang="en-US" dirty="0" smtClean="0"/>
          </a:p>
          <a:p>
            <a:pPr marL="351488" indent="-351488">
              <a:buFont typeface="Wingdings" pitchFamily="2" charset="2"/>
              <a:buChar char="§"/>
            </a:pPr>
            <a:r>
              <a:rPr lang="en-US" dirty="0" smtClean="0"/>
              <a:t>We use the minimal amount of regulations to manage sustainable fish and wildlife populations</a:t>
            </a:r>
          </a:p>
          <a:p>
            <a:pPr marL="351488" indent="-351488">
              <a:buFont typeface="Wingdings" pitchFamily="2" charset="2"/>
              <a:buChar char="§"/>
            </a:pPr>
            <a:endParaRPr lang="en-US" dirty="0" smtClean="0"/>
          </a:p>
          <a:p>
            <a:pPr marL="351488" indent="-351488">
              <a:buFont typeface="Wingdings" pitchFamily="2" charset="2"/>
              <a:buChar char="§"/>
            </a:pPr>
            <a:r>
              <a:rPr lang="en-US" dirty="0" smtClean="0"/>
              <a:t>We work to enhance the safety of those who hunt, fish, boat, and view fish and wildlife</a:t>
            </a:r>
          </a:p>
          <a:p>
            <a:pPr marL="351488" indent="-351488">
              <a:buFont typeface="Wingdings" pitchFamily="2" charset="2"/>
              <a:buChar char="§"/>
            </a:pPr>
            <a:endParaRPr lang="en-US" sz="100" dirty="0" smtClean="0"/>
          </a:p>
          <a:p>
            <a:pPr marL="351488" indent="-351488"/>
            <a:endParaRPr lang="en-US" dirty="0" smtClean="0"/>
          </a:p>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7</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Donny</a:t>
            </a:r>
          </a:p>
          <a:p>
            <a:pPr eaLnBrk="1" hangingPunct="1">
              <a:spcBef>
                <a:spcPct val="0"/>
              </a:spcBef>
            </a:pPr>
            <a:r>
              <a:rPr lang="en-US" dirty="0" smtClean="0"/>
              <a:t>Sharing Responsibility – The FWC</a:t>
            </a:r>
            <a:r>
              <a:rPr lang="en-US" baseline="0" dirty="0" smtClean="0"/>
              <a:t> </a:t>
            </a:r>
            <a:r>
              <a:rPr lang="en-US" dirty="0" smtClean="0"/>
              <a:t>recognizes the importance of getting citizens involved with conservation</a:t>
            </a:r>
            <a:r>
              <a:rPr lang="en-US" baseline="0" dirty="0" smtClean="0"/>
              <a:t>. </a:t>
            </a:r>
            <a:endParaRPr lang="en-US" dirty="0" smtClean="0"/>
          </a:p>
          <a:p>
            <a:pPr marL="351488" indent="-351488">
              <a:buFont typeface="Wingdings" pitchFamily="2" charset="2"/>
              <a:buChar char="§"/>
            </a:pPr>
            <a:r>
              <a:rPr lang="en-US" baseline="0" dirty="0" smtClean="0"/>
              <a:t>We e</a:t>
            </a:r>
            <a:r>
              <a:rPr lang="en-US" dirty="0" smtClean="0"/>
              <a:t>ngage youth to help create the next generation that cares about fish and wildlife conservation </a:t>
            </a:r>
          </a:p>
          <a:p>
            <a:pPr marL="351488" indent="-351488">
              <a:buFont typeface="Wingdings" pitchFamily="2" charset="2"/>
              <a:buChar char="§"/>
            </a:pPr>
            <a:r>
              <a:rPr lang="en-US" dirty="0" smtClean="0"/>
              <a:t>We</a:t>
            </a:r>
            <a:r>
              <a:rPr lang="en-US" baseline="0" dirty="0" smtClean="0"/>
              <a:t> f</a:t>
            </a:r>
            <a:r>
              <a:rPr lang="en-US" dirty="0" smtClean="0"/>
              <a:t>urther engage stakeholders and coordinate partnerships to promote conservation </a:t>
            </a:r>
          </a:p>
          <a:p>
            <a:pPr marL="351488" indent="-351488">
              <a:buFont typeface="Wingdings" pitchFamily="2" charset="2"/>
              <a:buChar char="§"/>
            </a:pPr>
            <a:r>
              <a:rPr lang="en-US" dirty="0" smtClean="0"/>
              <a:t>We provide information to promote the importance of conserving fish and wildlife and their habitats</a:t>
            </a:r>
          </a:p>
          <a:p>
            <a:pPr marL="351488" indent="-351488">
              <a:buFont typeface="Wingdings" pitchFamily="2" charset="2"/>
              <a:buChar char="§"/>
            </a:pPr>
            <a:r>
              <a:rPr lang="en-US" dirty="0" smtClean="0"/>
              <a:t>We work to increase opportunities for the public, especially youth, to practice conservation</a:t>
            </a:r>
          </a:p>
          <a:p>
            <a:pPr marL="351488" indent="-351488"/>
            <a:endParaRPr lang="en-US" sz="1400" dirty="0" smtClean="0"/>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8</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Joyce:</a:t>
            </a:r>
          </a:p>
          <a:p>
            <a:pPr eaLnBrk="1" hangingPunct="1">
              <a:spcBef>
                <a:spcPct val="0"/>
              </a:spcBef>
            </a:pPr>
            <a:r>
              <a:rPr lang="en-US" baseline="0" dirty="0" smtClean="0"/>
              <a:t>With regard to Benefiting the Community – The FWC is here to serve the people of Florida.</a:t>
            </a:r>
          </a:p>
          <a:p>
            <a:pPr eaLnBrk="1" hangingPunct="1">
              <a:spcBef>
                <a:spcPct val="0"/>
              </a:spcBef>
            </a:pPr>
            <a:endParaRPr lang="en-US" baseline="0" dirty="0" smtClean="0"/>
          </a:p>
          <a:p>
            <a:pPr marL="351488" indent="-351488">
              <a:buFont typeface="Wingdings" pitchFamily="2" charset="2"/>
              <a:buChar char="§"/>
            </a:pPr>
            <a:r>
              <a:rPr lang="en-US" dirty="0" smtClean="0"/>
              <a:t>We are committed</a:t>
            </a:r>
            <a:r>
              <a:rPr lang="en-US" baseline="0" dirty="0" smtClean="0"/>
              <a:t> to </a:t>
            </a:r>
            <a:r>
              <a:rPr lang="en-US" dirty="0" smtClean="0"/>
              <a:t>benefiting the community and enhancing the economy through our work</a:t>
            </a:r>
          </a:p>
          <a:p>
            <a:pPr marL="351488" indent="-351488">
              <a:buFont typeface="Wingdings" pitchFamily="2" charset="2"/>
              <a:buChar char="§"/>
            </a:pPr>
            <a:endParaRPr lang="en-US" sz="800" dirty="0" smtClean="0"/>
          </a:p>
          <a:p>
            <a:pPr marL="351488" indent="-351488">
              <a:buFont typeface="Wingdings" pitchFamily="2" charset="2"/>
              <a:buChar char="§"/>
            </a:pPr>
            <a:r>
              <a:rPr lang="en-US" dirty="0" smtClean="0"/>
              <a:t>We provide resources and support for the safety of citizens and visitors and for emergency responses</a:t>
            </a:r>
          </a:p>
          <a:p>
            <a:pPr marL="351488" indent="-351488">
              <a:buFont typeface="Wingdings" pitchFamily="2" charset="2"/>
              <a:buChar char="§"/>
            </a:pPr>
            <a:endParaRPr lang="en-US" sz="900" dirty="0" smtClean="0"/>
          </a:p>
          <a:p>
            <a:pPr marL="351488" indent="-351488">
              <a:buFont typeface="Wingdings" pitchFamily="2" charset="2"/>
              <a:buChar char="§"/>
            </a:pPr>
            <a:r>
              <a:rPr lang="en-US" dirty="0" smtClean="0"/>
              <a:t>We promote an understanding of the social and economic benefits of hunting, fishing, boating and wildlife viewing</a:t>
            </a:r>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70E9BD3-E14E-4DFE-8758-70C5A6A9B4B9}" type="slidenum">
              <a:rPr lang="en-US" smtClean="0"/>
              <a:pPr/>
              <a:t>9</a:t>
            </a:fld>
            <a:endParaRPr lang="en-US" dirty="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Donny</a:t>
            </a:r>
          </a:p>
          <a:p>
            <a:pPr eaLnBrk="1" hangingPunct="1">
              <a:spcBef>
                <a:spcPct val="0"/>
              </a:spcBef>
            </a:pPr>
            <a:r>
              <a:rPr lang="en-US" dirty="0" smtClean="0"/>
              <a:t>Managing Our Organization – to</a:t>
            </a:r>
            <a:r>
              <a:rPr lang="en-US" baseline="0" dirty="0" smtClean="0"/>
              <a:t> efficiently manage our organization we strive to… </a:t>
            </a:r>
            <a:endParaRPr lang="en-US" dirty="0" smtClean="0"/>
          </a:p>
          <a:p>
            <a:pPr marL="351488" indent="-351488">
              <a:buFont typeface="Wingdings" pitchFamily="2" charset="2"/>
              <a:buChar char="§"/>
            </a:pPr>
            <a:r>
              <a:rPr lang="en-US" dirty="0" smtClean="0"/>
              <a:t>Provide excellent and consistent service to Florida’s citizens and visitors</a:t>
            </a:r>
          </a:p>
          <a:p>
            <a:pPr marL="351488" indent="-351488">
              <a:buFont typeface="Wingdings" pitchFamily="2" charset="2"/>
              <a:buChar char="§"/>
            </a:pPr>
            <a:r>
              <a:rPr lang="en-US" dirty="0" smtClean="0"/>
              <a:t>We maintain a highly efficient workforce with a goal of continuous improvement</a:t>
            </a:r>
          </a:p>
          <a:p>
            <a:pPr marL="351488" indent="-351488">
              <a:buFont typeface="Wingdings" pitchFamily="2" charset="2"/>
              <a:buChar char="§"/>
            </a:pPr>
            <a:r>
              <a:rPr lang="en-US" dirty="0" smtClean="0"/>
              <a:t>We</a:t>
            </a:r>
            <a:r>
              <a:rPr lang="en-US" baseline="0" dirty="0" smtClean="0"/>
              <a:t> e</a:t>
            </a:r>
            <a:r>
              <a:rPr lang="en-US" dirty="0" smtClean="0"/>
              <a:t>nsure adequate resources are available to meet and exceed customer needs</a:t>
            </a:r>
          </a:p>
          <a:p>
            <a:pPr marL="351488" indent="-351488">
              <a:buFont typeface="Wingdings" pitchFamily="2" charset="2"/>
              <a:buChar char="§"/>
            </a:pPr>
            <a:r>
              <a:rPr lang="en-US" dirty="0" smtClean="0"/>
              <a:t>We increase the public’s understanding and support of FWC’s mission</a:t>
            </a:r>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lgn="ctr">
            <a:noFill/>
            <a:miter lim="800000"/>
            <a:headEnd/>
            <a:tailEnd/>
          </a:ln>
        </p:spPr>
      </p:pic>
      <p:sp>
        <p:nvSpPr>
          <p:cNvPr id="5" name="Rectangle 3"/>
          <p:cNvSpPr>
            <a:spLocks noChangeArrowheads="1"/>
          </p:cNvSpPr>
          <p:nvPr/>
        </p:nvSpPr>
        <p:spPr bwMode="auto">
          <a:xfrm>
            <a:off x="0" y="6553200"/>
            <a:ext cx="9144000" cy="304800"/>
          </a:xfrm>
          <a:prstGeom prst="rect">
            <a:avLst/>
          </a:prstGeom>
          <a:solidFill>
            <a:srgbClr val="2692B4"/>
          </a:solidFill>
          <a:ln w="9525">
            <a:noFill/>
            <a:miter lim="800000"/>
            <a:headEnd/>
            <a:tailEnd/>
          </a:ln>
          <a:effectLst/>
        </p:spPr>
        <p:txBody>
          <a:bodyPr wrap="none" anchor="ctr"/>
          <a:lstStyle/>
          <a:p>
            <a:pPr algn="ctr">
              <a:spcBef>
                <a:spcPct val="0"/>
              </a:spcBef>
              <a:defRPr/>
            </a:pPr>
            <a:endParaRPr lang="en-US" sz="1400" dirty="0">
              <a:solidFill>
                <a:schemeClr val="bg1"/>
              </a:solidFill>
              <a:latin typeface="Franklin Gothic Demi" pitchFamily="34" charset="0"/>
              <a:cs typeface="Arial" charset="0"/>
            </a:endParaRPr>
          </a:p>
        </p:txBody>
      </p:sp>
      <p:sp>
        <p:nvSpPr>
          <p:cNvPr id="6" name="Rectangle 4"/>
          <p:cNvSpPr>
            <a:spLocks noChangeArrowheads="1"/>
          </p:cNvSpPr>
          <p:nvPr/>
        </p:nvSpPr>
        <p:spPr bwMode="auto">
          <a:xfrm>
            <a:off x="0" y="0"/>
            <a:ext cx="9144000" cy="152400"/>
          </a:xfrm>
          <a:prstGeom prst="rect">
            <a:avLst/>
          </a:prstGeom>
          <a:solidFill>
            <a:srgbClr val="00AEC5"/>
          </a:solidFill>
          <a:ln w="9525">
            <a:noFill/>
            <a:miter lim="800000"/>
            <a:headEnd/>
            <a:tailEnd/>
          </a:ln>
          <a:effectLst/>
        </p:spPr>
        <p:txBody>
          <a:bodyPr wrap="none" anchor="ctr"/>
          <a:lstStyle/>
          <a:p>
            <a:pPr>
              <a:defRPr/>
            </a:pPr>
            <a:endParaRPr lang="en-US" dirty="0"/>
          </a:p>
        </p:txBody>
      </p:sp>
      <p:pic>
        <p:nvPicPr>
          <p:cNvPr id="7" name="Picture 12" descr="FWClogo2007"/>
          <p:cNvPicPr>
            <a:picLocks noChangeAspect="1" noChangeArrowheads="1"/>
          </p:cNvPicPr>
          <p:nvPr/>
        </p:nvPicPr>
        <p:blipFill>
          <a:blip r:embed="rId3" cstate="print"/>
          <a:srcRect/>
          <a:stretch>
            <a:fillRect/>
          </a:stretch>
        </p:blipFill>
        <p:spPr bwMode="auto">
          <a:xfrm>
            <a:off x="650875" y="4830763"/>
            <a:ext cx="1244600" cy="1512887"/>
          </a:xfrm>
          <a:prstGeom prst="rect">
            <a:avLst/>
          </a:prstGeom>
          <a:noFill/>
          <a:ln w="9525">
            <a:noFill/>
            <a:miter lim="800000"/>
            <a:headEnd/>
            <a:tailEnd/>
          </a:ln>
        </p:spPr>
      </p:pic>
      <p:sp>
        <p:nvSpPr>
          <p:cNvPr id="6150" name="Rectangle 6"/>
          <p:cNvSpPr>
            <a:spLocks noGrp="1" noChangeArrowheads="1"/>
          </p:cNvSpPr>
          <p:nvPr>
            <p:ph type="ctrTitle"/>
          </p:nvPr>
        </p:nvSpPr>
        <p:spPr>
          <a:xfrm>
            <a:off x="2209800" y="4876800"/>
            <a:ext cx="6553200" cy="1066800"/>
          </a:xfrm>
        </p:spPr>
        <p:txBody>
          <a:bodyPr/>
          <a:lstStyle>
            <a:lvl1pPr>
              <a:defRPr sz="3200"/>
            </a:lvl1pPr>
          </a:lstStyle>
          <a:p>
            <a:r>
              <a:rPr lang="en-US"/>
              <a:t>Click to edit Master title style</a:t>
            </a:r>
          </a:p>
        </p:txBody>
      </p:sp>
      <p:sp>
        <p:nvSpPr>
          <p:cNvPr id="6151" name="Rectangle 7"/>
          <p:cNvSpPr>
            <a:spLocks noGrp="1" noChangeArrowheads="1"/>
          </p:cNvSpPr>
          <p:nvPr>
            <p:ph type="subTitle" idx="1"/>
          </p:nvPr>
        </p:nvSpPr>
        <p:spPr>
          <a:xfrm>
            <a:off x="2743200" y="5638800"/>
            <a:ext cx="6019800" cy="762000"/>
          </a:xfrm>
        </p:spPr>
        <p:txBody>
          <a:bodyPr/>
          <a:lstStyle>
            <a:lvl1pPr marL="0" indent="0">
              <a:buFont typeface="Wingdings" pitchFamily="2" charset="2"/>
              <a:buNone/>
              <a:defRPr sz="20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AAD036D-E16D-4B46-9A9A-8757982F12F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F18EFB8-DB26-4072-8B27-692CA8F1323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57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76400"/>
            <a:ext cx="3657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2"/>
          <p:cNvPicPr>
            <a:picLocks noChangeAspect="1" noChangeArrowheads="1"/>
          </p:cNvPicPr>
          <p:nvPr/>
        </p:nvPicPr>
        <p:blipFill>
          <a:blip r:embed="rId15" cstate="print"/>
          <a:srcRect/>
          <a:stretch>
            <a:fillRect/>
          </a:stretch>
        </p:blipFill>
        <p:spPr bwMode="auto">
          <a:xfrm>
            <a:off x="0" y="0"/>
            <a:ext cx="9144000" cy="6865938"/>
          </a:xfrm>
          <a:prstGeom prst="rect">
            <a:avLst/>
          </a:prstGeom>
          <a:noFill/>
          <a:ln w="9525" algn="ctr">
            <a:noFill/>
            <a:miter lim="800000"/>
            <a:headEnd/>
            <a:tailEnd/>
          </a:ln>
        </p:spPr>
      </p:pic>
      <p:sp>
        <p:nvSpPr>
          <p:cNvPr id="5123" name="Rectangle 3"/>
          <p:cNvSpPr>
            <a:spLocks noChangeArrowheads="1"/>
          </p:cNvSpPr>
          <p:nvPr/>
        </p:nvSpPr>
        <p:spPr bwMode="auto">
          <a:xfrm>
            <a:off x="0" y="6553200"/>
            <a:ext cx="9144000" cy="304800"/>
          </a:xfrm>
          <a:prstGeom prst="rect">
            <a:avLst/>
          </a:prstGeom>
          <a:solidFill>
            <a:srgbClr val="2692B4"/>
          </a:solidFill>
          <a:ln w="9525">
            <a:noFill/>
            <a:miter lim="800000"/>
            <a:headEnd/>
            <a:tailEnd/>
          </a:ln>
          <a:effectLst/>
        </p:spPr>
        <p:txBody>
          <a:bodyPr wrap="none" anchor="ctr"/>
          <a:lstStyle/>
          <a:p>
            <a:pPr algn="ctr">
              <a:spcBef>
                <a:spcPct val="0"/>
              </a:spcBef>
              <a:defRPr/>
            </a:pPr>
            <a:endParaRPr lang="en-US" sz="1400" dirty="0">
              <a:solidFill>
                <a:schemeClr val="bg1"/>
              </a:solidFill>
              <a:latin typeface="Franklin Gothic Demi" pitchFamily="34" charset="0"/>
              <a:cs typeface="Arial" charset="0"/>
            </a:endParaRPr>
          </a:p>
        </p:txBody>
      </p:sp>
      <p:sp>
        <p:nvSpPr>
          <p:cNvPr id="5124" name="Rectangle 4"/>
          <p:cNvSpPr>
            <a:spLocks noChangeArrowheads="1"/>
          </p:cNvSpPr>
          <p:nvPr/>
        </p:nvSpPr>
        <p:spPr bwMode="auto">
          <a:xfrm>
            <a:off x="0" y="0"/>
            <a:ext cx="9144000" cy="152400"/>
          </a:xfrm>
          <a:prstGeom prst="rect">
            <a:avLst/>
          </a:prstGeom>
          <a:solidFill>
            <a:srgbClr val="00AEC5"/>
          </a:solidFill>
          <a:ln w="9525">
            <a:noFill/>
            <a:miter lim="800000"/>
            <a:headEnd/>
            <a:tailEnd/>
          </a:ln>
          <a:effectLst/>
        </p:spPr>
        <p:txBody>
          <a:bodyPr wrap="none" anchor="ctr"/>
          <a:lstStyle/>
          <a:p>
            <a:pPr>
              <a:defRPr/>
            </a:pPr>
            <a:endParaRPr lang="en-US" dirty="0"/>
          </a:p>
        </p:txBody>
      </p:sp>
      <p:sp>
        <p:nvSpPr>
          <p:cNvPr id="4101" name="Rectangle 5"/>
          <p:cNvSpPr>
            <a:spLocks noGrp="1" noChangeArrowheads="1"/>
          </p:cNvSpPr>
          <p:nvPr>
            <p:ph type="title"/>
          </p:nvPr>
        </p:nvSpPr>
        <p:spPr bwMode="auto">
          <a:xfrm>
            <a:off x="457200" y="274638"/>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1295400" y="1676400"/>
            <a:ext cx="7467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11" descr="FWClogo2007"/>
          <p:cNvPicPr>
            <a:picLocks noChangeAspect="1" noChangeArrowheads="1"/>
          </p:cNvPicPr>
          <p:nvPr/>
        </p:nvPicPr>
        <p:blipFill>
          <a:blip r:embed="rId16" cstate="print"/>
          <a:srcRect/>
          <a:stretch>
            <a:fillRect/>
          </a:stretch>
        </p:blipFill>
        <p:spPr bwMode="auto">
          <a:xfrm>
            <a:off x="276225" y="5997575"/>
            <a:ext cx="636588" cy="774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4"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5" r:id="rId12"/>
    <p:sldLayoutId id="2147483936"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Schoolbook" pitchFamily="18" charset="0"/>
        </a:defRPr>
      </a:lvl2pPr>
      <a:lvl3pPr algn="l" rtl="0" eaLnBrk="0" fontAlgn="base" hangingPunct="0">
        <a:spcBef>
          <a:spcPct val="0"/>
        </a:spcBef>
        <a:spcAft>
          <a:spcPct val="0"/>
        </a:spcAft>
        <a:defRPr sz="4400">
          <a:solidFill>
            <a:schemeClr val="tx2"/>
          </a:solidFill>
          <a:latin typeface="Century Schoolbook" pitchFamily="18" charset="0"/>
        </a:defRPr>
      </a:lvl3pPr>
      <a:lvl4pPr algn="l" rtl="0" eaLnBrk="0" fontAlgn="base" hangingPunct="0">
        <a:spcBef>
          <a:spcPct val="0"/>
        </a:spcBef>
        <a:spcAft>
          <a:spcPct val="0"/>
        </a:spcAft>
        <a:defRPr sz="4400">
          <a:solidFill>
            <a:schemeClr val="tx2"/>
          </a:solidFill>
          <a:latin typeface="Century Schoolbook" pitchFamily="18" charset="0"/>
        </a:defRPr>
      </a:lvl4pPr>
      <a:lvl5pPr algn="l" rtl="0" eaLnBrk="0" fontAlgn="base" hangingPunct="0">
        <a:spcBef>
          <a:spcPct val="0"/>
        </a:spcBef>
        <a:spcAft>
          <a:spcPct val="0"/>
        </a:spcAft>
        <a:defRPr sz="4400">
          <a:solidFill>
            <a:schemeClr val="tx2"/>
          </a:solidFill>
          <a:latin typeface="Century Schoolbook" pitchFamily="18" charset="0"/>
        </a:defRPr>
      </a:lvl5pPr>
      <a:lvl6pPr marL="457200" algn="l" rtl="0" fontAlgn="base">
        <a:spcBef>
          <a:spcPct val="0"/>
        </a:spcBef>
        <a:spcAft>
          <a:spcPct val="0"/>
        </a:spcAft>
        <a:defRPr sz="4400">
          <a:solidFill>
            <a:schemeClr val="tx2"/>
          </a:solidFill>
          <a:latin typeface="Century Schoolbook" pitchFamily="18" charset="0"/>
        </a:defRPr>
      </a:lvl6pPr>
      <a:lvl7pPr marL="914400" algn="l" rtl="0" fontAlgn="base">
        <a:spcBef>
          <a:spcPct val="0"/>
        </a:spcBef>
        <a:spcAft>
          <a:spcPct val="0"/>
        </a:spcAft>
        <a:defRPr sz="4400">
          <a:solidFill>
            <a:schemeClr val="tx2"/>
          </a:solidFill>
          <a:latin typeface="Century Schoolbook" pitchFamily="18" charset="0"/>
        </a:defRPr>
      </a:lvl7pPr>
      <a:lvl8pPr marL="1371600" algn="l" rtl="0" fontAlgn="base">
        <a:spcBef>
          <a:spcPct val="0"/>
        </a:spcBef>
        <a:spcAft>
          <a:spcPct val="0"/>
        </a:spcAft>
        <a:defRPr sz="4400">
          <a:solidFill>
            <a:schemeClr val="tx2"/>
          </a:solidFill>
          <a:latin typeface="Century Schoolbook" pitchFamily="18" charset="0"/>
        </a:defRPr>
      </a:lvl8pPr>
      <a:lvl9pPr marL="1828800" algn="l" rtl="0" fontAlgn="base">
        <a:spcBef>
          <a:spcPct val="0"/>
        </a:spcBef>
        <a:spcAft>
          <a:spcPct val="0"/>
        </a:spcAft>
        <a:defRPr sz="4400">
          <a:solidFill>
            <a:schemeClr val="tx2"/>
          </a:solidFill>
          <a:latin typeface="Century Schoolbook"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buyaplate.com/Save%20The%20Manatee" TargetMode="External"/><Relationship Id="rId7" Type="http://schemas.openxmlformats.org/officeDocument/2006/relationships/hyperlink" Target="http://www.buyaplate.com/Conserve%20Wildlif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buyaplate.com/Protect%20The%20Panther"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133600"/>
            <a:ext cx="7772400" cy="2819400"/>
          </a:xfrm>
        </p:spPr>
        <p:txBody>
          <a:bodyPr/>
          <a:lstStyle/>
          <a:p>
            <a:pPr algn="ctr" eaLnBrk="1" hangingPunct="1"/>
            <a:r>
              <a:rPr lang="en-US" sz="4800" dirty="0" smtClean="0"/>
              <a:t>Florida Fish and Wildlife Conservation Commission</a:t>
            </a:r>
          </a:p>
        </p:txBody>
      </p:sp>
      <p:pic>
        <p:nvPicPr>
          <p:cNvPr id="3076" name="Picture 5" descr="LE on Boat for sinking of Oriskany.jpg"/>
          <p:cNvPicPr>
            <a:picLocks noChangeAspect="1"/>
          </p:cNvPicPr>
          <p:nvPr/>
        </p:nvPicPr>
        <p:blipFill>
          <a:blip r:embed="rId3" cstate="print"/>
          <a:srcRect/>
          <a:stretch>
            <a:fillRect/>
          </a:stretch>
        </p:blipFill>
        <p:spPr bwMode="auto">
          <a:xfrm>
            <a:off x="228600" y="381000"/>
            <a:ext cx="2979738" cy="1981200"/>
          </a:xfrm>
          <a:prstGeom prst="rect">
            <a:avLst/>
          </a:prstGeom>
          <a:noFill/>
          <a:ln w="38100">
            <a:solidFill>
              <a:srgbClr val="FFC000"/>
            </a:solidFill>
            <a:miter lim="800000"/>
            <a:headEnd/>
            <a:tailEnd/>
          </a:ln>
        </p:spPr>
      </p:pic>
      <p:pic>
        <p:nvPicPr>
          <p:cNvPr id="3077" name="Picture 6" descr="Alligator Capture.jpg"/>
          <p:cNvPicPr>
            <a:picLocks noChangeAspect="1"/>
          </p:cNvPicPr>
          <p:nvPr/>
        </p:nvPicPr>
        <p:blipFill>
          <a:blip r:embed="rId4" cstate="print"/>
          <a:srcRect/>
          <a:stretch>
            <a:fillRect/>
          </a:stretch>
        </p:blipFill>
        <p:spPr bwMode="auto">
          <a:xfrm>
            <a:off x="3200400" y="381000"/>
            <a:ext cx="3021013" cy="1981200"/>
          </a:xfrm>
          <a:prstGeom prst="rect">
            <a:avLst/>
          </a:prstGeom>
          <a:noFill/>
          <a:ln w="38100">
            <a:solidFill>
              <a:srgbClr val="FFC000"/>
            </a:solidFill>
            <a:miter lim="800000"/>
            <a:headEnd/>
            <a:tailEnd/>
          </a:ln>
        </p:spPr>
      </p:pic>
      <p:pic>
        <p:nvPicPr>
          <p:cNvPr id="3078" name="Picture 7" descr="FWC_FWRIstaff_Lab 6.JPG"/>
          <p:cNvPicPr>
            <a:picLocks noChangeAspect="1"/>
          </p:cNvPicPr>
          <p:nvPr/>
        </p:nvPicPr>
        <p:blipFill>
          <a:blip r:embed="rId5" cstate="print"/>
          <a:srcRect/>
          <a:stretch>
            <a:fillRect/>
          </a:stretch>
        </p:blipFill>
        <p:spPr bwMode="auto">
          <a:xfrm>
            <a:off x="6172200" y="381000"/>
            <a:ext cx="2641600" cy="1981200"/>
          </a:xfrm>
          <a:prstGeom prst="rect">
            <a:avLst/>
          </a:prstGeom>
          <a:noFill/>
          <a:ln w="38100">
            <a:solidFill>
              <a:srgbClr val="FFC000"/>
            </a:solidFill>
            <a:miter lim="800000"/>
            <a:headEnd/>
            <a:tailEnd/>
          </a:ln>
        </p:spPr>
      </p:pic>
      <p:sp>
        <p:nvSpPr>
          <p:cNvPr id="7" name="Subtitle 6"/>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381000"/>
            <a:ext cx="8153400" cy="1066800"/>
          </a:xfrm>
        </p:spPr>
        <p:txBody>
          <a:bodyPr/>
          <a:lstStyle/>
          <a:p>
            <a:pPr eaLnBrk="1" hangingPunct="1"/>
            <a:r>
              <a:rPr lang="en-US" b="1" dirty="0" smtClean="0">
                <a:solidFill>
                  <a:srgbClr val="003C79"/>
                </a:solidFill>
              </a:rPr>
              <a:t>Creating the Next Generation that Cares</a:t>
            </a:r>
            <a:endParaRPr lang="en-US" b="1" dirty="0" smtClean="0"/>
          </a:p>
        </p:txBody>
      </p:sp>
      <p:sp>
        <p:nvSpPr>
          <p:cNvPr id="13315" name="Rectangle 10"/>
          <p:cNvSpPr>
            <a:spLocks noChangeArrowheads="1"/>
          </p:cNvSpPr>
          <p:nvPr/>
        </p:nvSpPr>
        <p:spPr bwMode="auto">
          <a:xfrm>
            <a:off x="2743200" y="2034064"/>
            <a:ext cx="6172200" cy="3619452"/>
          </a:xfrm>
          <a:prstGeom prst="rect">
            <a:avLst/>
          </a:prstGeom>
          <a:noFill/>
          <a:ln w="9525" algn="ctr">
            <a:noFill/>
            <a:miter lim="800000"/>
            <a:headEnd/>
            <a:tailEnd/>
          </a:ln>
        </p:spPr>
        <p:txBody>
          <a:bodyPr wrap="square" anchor="ctr">
            <a:spAutoFit/>
          </a:bodyPr>
          <a:lstStyle/>
          <a:p>
            <a:r>
              <a:rPr lang="en-US" sz="2400" b="1" dirty="0" smtClean="0"/>
              <a:t>Getting Youth Involved in the Outdoors</a:t>
            </a:r>
          </a:p>
          <a:p>
            <a:endParaRPr lang="en-US" sz="1100" dirty="0" smtClean="0"/>
          </a:p>
          <a:p>
            <a:pPr marL="342900" indent="-342900">
              <a:buFont typeface="Wingdings" pitchFamily="2" charset="2"/>
              <a:buChar char="§"/>
            </a:pPr>
            <a:r>
              <a:rPr lang="en-US" sz="2000" dirty="0" smtClean="0"/>
              <a:t>Youth Conservation Centers Network</a:t>
            </a:r>
          </a:p>
          <a:p>
            <a:pPr marL="342900" indent="-342900">
              <a:buFont typeface="Wingdings" pitchFamily="2" charset="2"/>
              <a:buChar char="§"/>
            </a:pPr>
            <a:r>
              <a:rPr lang="en-US" sz="2000" dirty="0" smtClean="0"/>
              <a:t>Get Outdoors Florida</a:t>
            </a:r>
          </a:p>
          <a:p>
            <a:pPr marL="342900" indent="-342900">
              <a:buFont typeface="Wingdings" pitchFamily="2" charset="2"/>
              <a:buChar char="§"/>
            </a:pPr>
            <a:r>
              <a:rPr lang="en-US" sz="2000" dirty="0" smtClean="0"/>
              <a:t>Kids Fishing Clinics</a:t>
            </a:r>
          </a:p>
          <a:p>
            <a:pPr marL="342900" indent="-342900">
              <a:buFont typeface="Wingdings" pitchFamily="2" charset="2"/>
              <a:buChar char="§"/>
            </a:pPr>
            <a:r>
              <a:rPr lang="en-US" sz="2000" dirty="0" smtClean="0"/>
              <a:t>Outdoors Adventure Camps</a:t>
            </a:r>
          </a:p>
          <a:p>
            <a:pPr marL="342900" indent="-342900">
              <a:buFont typeface="Wingdings" pitchFamily="2" charset="2"/>
              <a:buChar char="§"/>
            </a:pPr>
            <a:r>
              <a:rPr lang="en-US" sz="2000" dirty="0" smtClean="0"/>
              <a:t>Youth and Family Hunting Opportunities</a:t>
            </a:r>
          </a:p>
          <a:p>
            <a:pPr marL="342900" indent="-342900">
              <a:buFont typeface="Wingdings" pitchFamily="2" charset="2"/>
              <a:buChar char="§"/>
            </a:pPr>
            <a:r>
              <a:rPr lang="en-US" sz="2000" dirty="0" smtClean="0"/>
              <a:t>National Archery in Schools Program</a:t>
            </a:r>
          </a:p>
          <a:p>
            <a:pPr marL="342900" indent="-342900">
              <a:buFont typeface="Wingdings" pitchFamily="2" charset="2"/>
              <a:buChar char="§"/>
            </a:pPr>
            <a:r>
              <a:rPr lang="en-US" sz="2000" dirty="0" smtClean="0"/>
              <a:t>Junior Birder Program</a:t>
            </a:r>
          </a:p>
          <a:p>
            <a:pPr marL="342900" indent="-342900">
              <a:buFont typeface="Wingdings" pitchFamily="2" charset="2"/>
              <a:buChar char="§"/>
            </a:pPr>
            <a:r>
              <a:rPr lang="en-US" sz="2000" dirty="0" smtClean="0"/>
              <a:t>Project  WILD</a:t>
            </a:r>
          </a:p>
        </p:txBody>
      </p:sp>
      <p:pic>
        <p:nvPicPr>
          <p:cNvPr id="7" name="Picture 2"/>
          <p:cNvPicPr>
            <a:picLocks noChangeAspect="1" noChangeArrowheads="1"/>
          </p:cNvPicPr>
          <p:nvPr/>
        </p:nvPicPr>
        <p:blipFill>
          <a:blip r:embed="rId3" cstate="print"/>
          <a:srcRect/>
          <a:stretch>
            <a:fillRect/>
          </a:stretch>
        </p:blipFill>
        <p:spPr bwMode="auto">
          <a:xfrm>
            <a:off x="152401" y="1371600"/>
            <a:ext cx="2438400" cy="5007047"/>
          </a:xfrm>
          <a:prstGeom prst="rect">
            <a:avLst/>
          </a:prstGeom>
          <a:noFill/>
          <a:ln w="9525">
            <a:noFill/>
            <a:miter lim="800000"/>
            <a:headEnd/>
            <a:tailEnd/>
          </a:ln>
        </p:spPr>
      </p:pic>
      <p:pic>
        <p:nvPicPr>
          <p:cNvPr id="8" name="Picture 7"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305800" cy="1096962"/>
          </a:xfrm>
        </p:spPr>
        <p:txBody>
          <a:bodyPr/>
          <a:lstStyle/>
          <a:p>
            <a:pPr algn="ctr"/>
            <a:r>
              <a:rPr lang="en-US" sz="4000" dirty="0" smtClean="0"/>
              <a:t>What Is the Tax Collector’s Relationship with FWC</a:t>
            </a:r>
          </a:p>
        </p:txBody>
      </p:sp>
      <p:sp>
        <p:nvSpPr>
          <p:cNvPr id="41987" name="Content Placeholder 2"/>
          <p:cNvSpPr>
            <a:spLocks noGrp="1"/>
          </p:cNvSpPr>
          <p:nvPr>
            <p:ph idx="1"/>
          </p:nvPr>
        </p:nvSpPr>
        <p:spPr>
          <a:xfrm>
            <a:off x="990600" y="1371600"/>
            <a:ext cx="7848600" cy="6324600"/>
          </a:xfrm>
        </p:spPr>
        <p:txBody>
          <a:bodyPr/>
          <a:lstStyle/>
          <a:p>
            <a:pPr>
              <a:defRPr/>
            </a:pPr>
            <a:r>
              <a:rPr lang="en-US" dirty="0" smtClean="0"/>
              <a:t>License and Permit Sales Location </a:t>
            </a:r>
          </a:p>
          <a:p>
            <a:pPr lvl="1">
              <a:defRPr/>
            </a:pPr>
            <a:r>
              <a:rPr lang="en-US" sz="2400" dirty="0" smtClean="0"/>
              <a:t>Sell all Recreational Hunt/Fish Licenses &amp; Permits</a:t>
            </a:r>
          </a:p>
          <a:p>
            <a:pPr lvl="1">
              <a:defRPr/>
            </a:pPr>
            <a:r>
              <a:rPr lang="en-US" sz="2400" dirty="0" smtClean="0"/>
              <a:t>Some Sold Only at Tax Collector’s Offices</a:t>
            </a:r>
          </a:p>
          <a:p>
            <a:pPr lvl="2">
              <a:defRPr/>
            </a:pPr>
            <a:r>
              <a:rPr lang="en-US" dirty="0" smtClean="0"/>
              <a:t>Charter Boat/Captain, Pier, Recreational </a:t>
            </a:r>
            <a:r>
              <a:rPr lang="en-US" sz="2000" dirty="0" smtClean="0"/>
              <a:t>Vessel</a:t>
            </a:r>
          </a:p>
          <a:p>
            <a:pPr lvl="2">
              <a:defRPr/>
            </a:pPr>
            <a:r>
              <a:rPr lang="en-US" dirty="0" smtClean="0"/>
              <a:t>Tarpon Tag </a:t>
            </a:r>
            <a:r>
              <a:rPr lang="en-US" sz="2000" dirty="0" smtClean="0"/>
              <a:t>(only at some TC Offices)</a:t>
            </a:r>
          </a:p>
          <a:p>
            <a:pPr lvl="2">
              <a:defRPr/>
            </a:pPr>
            <a:r>
              <a:rPr lang="en-US" dirty="0" smtClean="0"/>
              <a:t>Lifetime, </a:t>
            </a:r>
            <a:r>
              <a:rPr lang="en-US" sz="2000" dirty="0" smtClean="0"/>
              <a:t>if do not have FL DL or ID</a:t>
            </a:r>
          </a:p>
          <a:p>
            <a:pPr lvl="2">
              <a:defRPr/>
            </a:pPr>
            <a:r>
              <a:rPr lang="en-US" dirty="0" smtClean="0"/>
              <a:t>Military Gold Sportsman</a:t>
            </a:r>
          </a:p>
          <a:p>
            <a:pPr marL="342900" lvl="2" indent="-342900">
              <a:defRPr/>
            </a:pPr>
            <a:r>
              <a:rPr lang="en-US" sz="2800" dirty="0" smtClean="0">
                <a:ea typeface="+mn-ea"/>
                <a:cs typeface="+mn-cs"/>
              </a:rPr>
              <a:t>Sell Auto Tags &amp; Decals Supporting FWC</a:t>
            </a:r>
          </a:p>
          <a:p>
            <a:pPr lvl="2">
              <a:defRPr/>
            </a:pPr>
            <a:r>
              <a:rPr lang="en-US" dirty="0" smtClean="0"/>
              <a:t>Conserve Wildlife, Manatee, Panther, Sea Turtles, Fishing, Oceans, Springs Auto Tags</a:t>
            </a:r>
          </a:p>
          <a:p>
            <a:pPr lvl="2">
              <a:defRPr/>
            </a:pPr>
            <a:r>
              <a:rPr lang="en-US" dirty="0" smtClean="0"/>
              <a:t>Manatee and Sea Turtle Decals</a:t>
            </a:r>
            <a:br>
              <a:rPr lang="en-US" dirty="0" smtClean="0"/>
            </a:br>
            <a:endParaRPr lang="en-US" dirty="0" smtClean="0"/>
          </a:p>
        </p:txBody>
      </p:sp>
      <p:pic>
        <p:nvPicPr>
          <p:cNvPr id="41988" name="Picture 5" descr="http://www.buyaplate.com/images/manatee_100.jpg">
            <a:hlinkClick r:id="rId3" tooltip="Save The Manatee"/>
          </p:cNvPr>
          <p:cNvPicPr>
            <a:picLocks noChangeAspect="1" noChangeArrowheads="1"/>
          </p:cNvPicPr>
          <p:nvPr/>
        </p:nvPicPr>
        <p:blipFill>
          <a:blip r:embed="rId4" cstate="print"/>
          <a:srcRect/>
          <a:stretch>
            <a:fillRect/>
          </a:stretch>
        </p:blipFill>
        <p:spPr bwMode="auto">
          <a:xfrm>
            <a:off x="1066800" y="5562600"/>
            <a:ext cx="952500" cy="476250"/>
          </a:xfrm>
          <a:prstGeom prst="rect">
            <a:avLst/>
          </a:prstGeom>
          <a:noFill/>
          <a:ln w="9525">
            <a:noFill/>
            <a:miter lim="800000"/>
            <a:headEnd/>
            <a:tailEnd/>
          </a:ln>
        </p:spPr>
      </p:pic>
      <p:pic>
        <p:nvPicPr>
          <p:cNvPr id="41989" name="Picture 7" descr="http://www.buyaplate.com/images/panther_100.jpg">
            <a:hlinkClick r:id="rId5" tooltip="Protect The Panther"/>
          </p:cNvPr>
          <p:cNvPicPr>
            <a:picLocks noChangeAspect="1" noChangeArrowheads="1"/>
          </p:cNvPicPr>
          <p:nvPr/>
        </p:nvPicPr>
        <p:blipFill>
          <a:blip r:embed="rId6" cstate="print"/>
          <a:srcRect/>
          <a:stretch>
            <a:fillRect/>
          </a:stretch>
        </p:blipFill>
        <p:spPr bwMode="auto">
          <a:xfrm>
            <a:off x="7543800" y="4114800"/>
            <a:ext cx="952500" cy="476250"/>
          </a:xfrm>
          <a:prstGeom prst="rect">
            <a:avLst/>
          </a:prstGeom>
          <a:noFill/>
          <a:ln w="9525">
            <a:noFill/>
            <a:miter lim="800000"/>
            <a:headEnd/>
            <a:tailEnd/>
          </a:ln>
        </p:spPr>
      </p:pic>
      <p:pic>
        <p:nvPicPr>
          <p:cNvPr id="41990" name="Picture 9" descr="http://www.buyaplate.com/images/bear_100.jpg">
            <a:hlinkClick r:id="rId7" tooltip="Conserve Wildlife"/>
          </p:cNvPr>
          <p:cNvPicPr>
            <a:picLocks noChangeAspect="1" noChangeArrowheads="1"/>
          </p:cNvPicPr>
          <p:nvPr/>
        </p:nvPicPr>
        <p:blipFill>
          <a:blip r:embed="rId8" cstate="print"/>
          <a:srcRect/>
          <a:stretch>
            <a:fillRect/>
          </a:stretch>
        </p:blipFill>
        <p:spPr bwMode="auto">
          <a:xfrm>
            <a:off x="838200" y="4191000"/>
            <a:ext cx="952500" cy="466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2800" dirty="0" smtClean="0"/>
              <a:t>FY 2010-2011 License Sales by Sales Channel</a:t>
            </a:r>
          </a:p>
        </p:txBody>
      </p:sp>
      <p:graphicFrame>
        <p:nvGraphicFramePr>
          <p:cNvPr id="4" name="Content Placeholder 3"/>
          <p:cNvGraphicFramePr>
            <a:graphicFrameLocks noGrp="1"/>
          </p:cNvGraphicFramePr>
          <p:nvPr>
            <p:ph idx="1"/>
          </p:nvPr>
        </p:nvGraphicFramePr>
        <p:xfrm>
          <a:off x="914400" y="1295400"/>
          <a:ext cx="7163435" cy="4450080"/>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762635"/>
              </a:tblGrid>
              <a:tr h="37084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License</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Quantity</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License Sales</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FWC Fees</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Tax Collector Fees</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Agent Fees</a:t>
                      </a:r>
                      <a:endParaRPr lang="en-US" sz="1100" dirty="0">
                        <a:latin typeface="Calibri"/>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200" b="1" i="1" dirty="0">
                          <a:solidFill>
                            <a:srgbClr val="000000"/>
                          </a:solidFill>
                          <a:latin typeface="Calibri"/>
                          <a:ea typeface="Times New Roman"/>
                          <a:cs typeface="Times New Roman"/>
                        </a:rPr>
                        <a:t>Major Chains</a:t>
                      </a:r>
                      <a:endParaRPr lang="en-US" sz="1100" dirty="0">
                        <a:latin typeface="Calibri"/>
                        <a:ea typeface="Calibri"/>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c>
                  <a:txBody>
                    <a:bodyPr/>
                    <a:lstStyle/>
                    <a:p>
                      <a:endParaRPr lang="en-US" sz="1100" dirty="0">
                        <a:latin typeface="Calibri"/>
                        <a:ea typeface="Times New Roman"/>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900" b="1" dirty="0">
                          <a:solidFill>
                            <a:srgbClr val="8B0000"/>
                          </a:solidFill>
                          <a:latin typeface="Calibri"/>
                          <a:ea typeface="Times New Roman"/>
                          <a:cs typeface="Times New Roman"/>
                        </a:rPr>
                        <a:t>Chain Stores Total:</a:t>
                      </a:r>
                      <a:endParaRPr lang="en-US" sz="1100" dirty="0">
                        <a:latin typeface="Calibri"/>
                        <a:ea typeface="Calibri"/>
                        <a:cs typeface="Times New Roman"/>
                      </a:endParaRPr>
                    </a:p>
                  </a:txBody>
                  <a:tcPr marL="68580" marR="68580" marT="0" marB="0" anchor="b"/>
                </a:tc>
                <a:tc>
                  <a:txBody>
                    <a:bodyPr/>
                    <a:lstStyle/>
                    <a:p>
                      <a:pPr algn="r" fontAlgn="b"/>
                      <a:r>
                        <a:rPr lang="en-US" sz="1100" b="0" i="0" u="none" strike="noStrike" dirty="0">
                          <a:solidFill>
                            <a:srgbClr val="000000"/>
                          </a:solidFill>
                          <a:latin typeface="Calibri"/>
                        </a:rPr>
                        <a:t>991,972</a:t>
                      </a:r>
                    </a:p>
                  </a:txBody>
                  <a:tcPr marL="9525" marR="9525" marT="9525" marB="0" anchor="b"/>
                </a:tc>
                <a:tc>
                  <a:txBody>
                    <a:bodyPr/>
                    <a:lstStyle/>
                    <a:p>
                      <a:pPr algn="r" fontAlgn="b"/>
                      <a:r>
                        <a:rPr lang="en-US" sz="1100" b="0" i="0" u="none" strike="noStrike" dirty="0">
                          <a:solidFill>
                            <a:srgbClr val="000000"/>
                          </a:solidFill>
                          <a:latin typeface="Calibri"/>
                        </a:rPr>
                        <a:t>59.58%</a:t>
                      </a:r>
                    </a:p>
                  </a:txBody>
                  <a:tcPr marL="9525" marR="9525" marT="9525" marB="0" anchor="b"/>
                </a:tc>
                <a:tc>
                  <a:txBody>
                    <a:bodyPr/>
                    <a:lstStyle/>
                    <a:p>
                      <a:pPr algn="r" fontAlgn="b"/>
                      <a:r>
                        <a:rPr lang="en-US" sz="1100" b="0" i="0" u="none" strike="noStrike" kern="1200" dirty="0" smtClean="0">
                          <a:solidFill>
                            <a:srgbClr val="000000"/>
                          </a:solidFill>
                          <a:latin typeface="Calibri"/>
                          <a:ea typeface="+mn-ea"/>
                          <a:cs typeface="+mn-cs"/>
                        </a:rPr>
                        <a:t>$</a:t>
                      </a:r>
                      <a:r>
                        <a:rPr lang="en-US" sz="1100" b="0" i="0" u="none" strike="noStrike" dirty="0" smtClean="0">
                          <a:solidFill>
                            <a:srgbClr val="000000"/>
                          </a:solidFill>
                          <a:latin typeface="Calibri"/>
                        </a:rPr>
                        <a:t>16,157,193</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b="0" i="0" u="none" strike="noStrike" kern="1200" dirty="0" smtClean="0">
                          <a:solidFill>
                            <a:srgbClr val="000000"/>
                          </a:solidFill>
                          <a:latin typeface="Calibri"/>
                          <a:ea typeface="+mn-ea"/>
                          <a:cs typeface="+mn-cs"/>
                        </a:rPr>
                        <a:t>$</a:t>
                      </a:r>
                      <a:r>
                        <a:rPr lang="en-US" sz="1100" b="0" i="0" u="none" strike="noStrike" dirty="0" smtClean="0">
                          <a:solidFill>
                            <a:srgbClr val="000000"/>
                          </a:solidFill>
                          <a:latin typeface="Calibri"/>
                        </a:rPr>
                        <a:t>649,073</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b="0" i="0" u="none" strike="noStrike" kern="1200" dirty="0" smtClean="0">
                          <a:solidFill>
                            <a:srgbClr val="000000"/>
                          </a:solidFill>
                          <a:latin typeface="Calibri"/>
                          <a:ea typeface="+mn-ea"/>
                          <a:cs typeface="+mn-cs"/>
                        </a:rPr>
                        <a:t>$</a:t>
                      </a:r>
                      <a:r>
                        <a:rPr lang="en-US" sz="1100" b="0" i="0" u="none" strike="noStrike" dirty="0" smtClean="0">
                          <a:solidFill>
                            <a:srgbClr val="000000"/>
                          </a:solidFill>
                          <a:latin typeface="Calibri"/>
                        </a:rPr>
                        <a:t>321,515</a:t>
                      </a:r>
                      <a:endParaRPr lang="en-US" sz="1100" b="0" i="0" u="none" strike="noStrike" dirty="0">
                        <a:solidFill>
                          <a:srgbClr val="000000"/>
                        </a:solidFill>
                        <a:latin typeface="Calibri"/>
                      </a:endParaRPr>
                    </a:p>
                  </a:txBody>
                  <a:tcPr marL="9525" marR="9525" marT="9525" marB="0" anchor="b"/>
                </a:tc>
                <a:tc>
                  <a:txBody>
                    <a:bodyPr/>
                    <a:lstStyle/>
                    <a:p>
                      <a:pPr algn="r" fontAlgn="b"/>
                      <a:r>
                        <a:rPr lang="en-US" sz="1100" b="0" i="0" u="none" strike="noStrike" kern="1200" dirty="0" smtClean="0">
                          <a:solidFill>
                            <a:srgbClr val="000000"/>
                          </a:solidFill>
                          <a:latin typeface="Calibri"/>
                          <a:ea typeface="+mn-ea"/>
                          <a:cs typeface="+mn-cs"/>
                        </a:rPr>
                        <a:t>$</a:t>
                      </a:r>
                      <a:r>
                        <a:rPr lang="en-US" sz="1100" b="0" i="0" u="none" strike="noStrike" dirty="0" smtClean="0">
                          <a:solidFill>
                            <a:srgbClr val="000000"/>
                          </a:solidFill>
                          <a:latin typeface="Calibri"/>
                        </a:rPr>
                        <a:t>402,435</a:t>
                      </a:r>
                      <a:endParaRPr lang="en-US" sz="1100" b="0" i="0" u="none" strike="noStrike" dirty="0">
                        <a:solidFill>
                          <a:srgbClr val="000000"/>
                        </a:solidFill>
                        <a:latin typeface="Calibri"/>
                      </a:endParaRPr>
                    </a:p>
                  </a:txBody>
                  <a:tcPr marL="9525" marR="9525" marT="9525" marB="0" anchor="b"/>
                </a:tc>
              </a:tr>
              <a:tr h="370840">
                <a:tc gridSpan="7">
                  <a:txBody>
                    <a:bodyPr/>
                    <a:lstStyle/>
                    <a:p>
                      <a:pPr marL="0" marR="0">
                        <a:lnSpc>
                          <a:spcPct val="115000"/>
                        </a:lnSpc>
                        <a:spcBef>
                          <a:spcPts val="0"/>
                        </a:spcBef>
                        <a:spcAft>
                          <a:spcPts val="0"/>
                        </a:spcAft>
                      </a:pPr>
                      <a:r>
                        <a:rPr lang="en-US" sz="1200" b="1" i="1" dirty="0">
                          <a:solidFill>
                            <a:srgbClr val="000000"/>
                          </a:solidFill>
                          <a:latin typeface="Calibri"/>
                          <a:ea typeface="Times New Roman"/>
                          <a:cs typeface="Times New Roman"/>
                        </a:rPr>
                        <a:t>INTERNET </a:t>
                      </a:r>
                      <a:endParaRPr lang="en-US" sz="11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900" b="1" dirty="0">
                          <a:solidFill>
                            <a:srgbClr val="8B0000"/>
                          </a:solidFill>
                          <a:latin typeface="Calibri"/>
                          <a:ea typeface="Times New Roman"/>
                          <a:cs typeface="Times New Roman"/>
                        </a:rPr>
                        <a:t>INTERNET Total:</a:t>
                      </a:r>
                      <a:endParaRPr lang="en-US" sz="1100" dirty="0">
                        <a:latin typeface="Calibri"/>
                        <a:ea typeface="Calibri"/>
                        <a:cs typeface="Times New Roman"/>
                      </a:endParaRPr>
                    </a:p>
                  </a:txBody>
                  <a:tcPr marL="68580" marR="68580" marT="0" marB="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657,780</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26.80%</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$12,518,559.20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$485,134.80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$0.00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$0.00 </a:t>
                      </a:r>
                    </a:p>
                  </a:txBody>
                  <a:tcPr marL="9525" marR="9525" marT="9525" marB="19050" anchor="b"/>
                </a:tc>
              </a:tr>
              <a:tr h="370840">
                <a:tc gridSpan="7">
                  <a:txBody>
                    <a:bodyPr/>
                    <a:lstStyle/>
                    <a:p>
                      <a:pPr marL="0" marR="0">
                        <a:lnSpc>
                          <a:spcPct val="115000"/>
                        </a:lnSpc>
                        <a:spcBef>
                          <a:spcPts val="0"/>
                        </a:spcBef>
                        <a:spcAft>
                          <a:spcPts val="0"/>
                        </a:spcAft>
                      </a:pPr>
                      <a:r>
                        <a:rPr lang="en-US" sz="1200" b="1" i="1" dirty="0">
                          <a:solidFill>
                            <a:srgbClr val="000000"/>
                          </a:solidFill>
                          <a:latin typeface="Calibri"/>
                          <a:ea typeface="Times New Roman"/>
                          <a:cs typeface="Times New Roman"/>
                        </a:rPr>
                        <a:t>TELEPHONE </a:t>
                      </a:r>
                      <a:endParaRPr lang="en-US" sz="11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900" b="1" dirty="0">
                          <a:solidFill>
                            <a:srgbClr val="8B0000"/>
                          </a:solidFill>
                          <a:latin typeface="Calibri"/>
                          <a:ea typeface="Times New Roman"/>
                          <a:cs typeface="Times New Roman"/>
                        </a:rPr>
                        <a:t>TELEPHONE Total:</a:t>
                      </a:r>
                      <a:endParaRPr lang="en-US" sz="1100" dirty="0">
                        <a:latin typeface="Calibri"/>
                        <a:ea typeface="Calibri"/>
                        <a:cs typeface="Times New Roman"/>
                      </a:endParaRPr>
                    </a:p>
                  </a:txBody>
                  <a:tcPr marL="68580" marR="68580" marT="0" marB="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161,260</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6.57%</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$3,204,283.80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$164,506.20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$0.00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$0.00 </a:t>
                      </a:r>
                    </a:p>
                  </a:txBody>
                  <a:tcPr marL="9525" marR="9525" marT="9525" marB="19050" anchor="b"/>
                </a:tc>
              </a:tr>
              <a:tr h="370840">
                <a:tc gridSpan="7">
                  <a:txBody>
                    <a:bodyPr/>
                    <a:lstStyle/>
                    <a:p>
                      <a:pPr marL="0" marR="0">
                        <a:lnSpc>
                          <a:spcPct val="115000"/>
                        </a:lnSpc>
                        <a:spcBef>
                          <a:spcPts val="0"/>
                        </a:spcBef>
                        <a:spcAft>
                          <a:spcPts val="0"/>
                        </a:spcAft>
                      </a:pPr>
                      <a:r>
                        <a:rPr lang="en-US" sz="1200" b="1" i="1" dirty="0">
                          <a:solidFill>
                            <a:srgbClr val="000000"/>
                          </a:solidFill>
                          <a:latin typeface="Calibri"/>
                          <a:ea typeface="Times New Roman"/>
                          <a:cs typeface="Times New Roman"/>
                        </a:rPr>
                        <a:t>TAX COLLECTORS </a:t>
                      </a:r>
                      <a:endParaRPr lang="en-US" sz="11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900" b="1" dirty="0">
                          <a:solidFill>
                            <a:srgbClr val="8B0000"/>
                          </a:solidFill>
                          <a:latin typeface="Calibri"/>
                          <a:ea typeface="Times New Roman"/>
                          <a:cs typeface="Times New Roman"/>
                        </a:rPr>
                        <a:t>TAX COLLECTORS Total:</a:t>
                      </a:r>
                      <a:endParaRPr lang="en-US" sz="1100" dirty="0">
                        <a:latin typeface="Calibri"/>
                        <a:ea typeface="Calibri"/>
                        <a:cs typeface="Times New Roman"/>
                      </a:endParaRPr>
                    </a:p>
                  </a:txBody>
                  <a:tcPr marL="68580" marR="68580" marT="0" marB="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217,114</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8.85%</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$5,316,467.50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$28,954.50 </a:t>
                      </a:r>
                    </a:p>
                  </a:txBody>
                  <a:tcPr marL="9525" marR="9525" marT="9525" marB="19050" anchor="b"/>
                </a:tc>
                <a:tc>
                  <a:txBody>
                    <a:bodyPr/>
                    <a:lstStyle/>
                    <a:p>
                      <a:pPr marL="0" algn="r" defTabSz="914400" rtl="0" eaLnBrk="1" fontAlgn="b" latinLnBrk="0" hangingPunct="1"/>
                      <a:r>
                        <a:rPr lang="en-US" sz="1100" b="0" i="0" u="none" strike="noStrike" kern="1200" dirty="0">
                          <a:solidFill>
                            <a:srgbClr val="000000"/>
                          </a:solidFill>
                          <a:latin typeface="Calibri"/>
                          <a:ea typeface="+mn-ea"/>
                          <a:cs typeface="+mn-cs"/>
                        </a:rPr>
                        <a:t>$134,381.00 </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$0.00 </a:t>
                      </a:r>
                      <a:endParaRPr lang="en-US" sz="1100" b="0" i="0" u="none" strike="noStrike" kern="1200" dirty="0">
                        <a:solidFill>
                          <a:srgbClr val="000000"/>
                        </a:solidFill>
                        <a:latin typeface="Calibri"/>
                        <a:ea typeface="+mn-ea"/>
                        <a:cs typeface="+mn-cs"/>
                      </a:endParaRPr>
                    </a:p>
                  </a:txBody>
                  <a:tcPr marL="9525" marR="9525" marT="9525" marB="19050" anchor="b"/>
                </a:tc>
              </a:tr>
              <a:tr h="370840">
                <a:tc gridSpan="7">
                  <a:txBody>
                    <a:bodyPr/>
                    <a:lstStyle/>
                    <a:p>
                      <a:pPr marL="0" marR="0">
                        <a:lnSpc>
                          <a:spcPct val="115000"/>
                        </a:lnSpc>
                        <a:spcBef>
                          <a:spcPts val="0"/>
                        </a:spcBef>
                        <a:spcAft>
                          <a:spcPts val="0"/>
                        </a:spcAft>
                      </a:pPr>
                      <a:r>
                        <a:rPr lang="en-US" sz="1200" b="1" i="1" dirty="0">
                          <a:solidFill>
                            <a:srgbClr val="000000"/>
                          </a:solidFill>
                          <a:latin typeface="Calibri"/>
                          <a:ea typeface="Times New Roman"/>
                          <a:cs typeface="Times New Roman"/>
                        </a:rPr>
                        <a:t>OTHER Retailers</a:t>
                      </a:r>
                      <a:endParaRPr lang="en-US" sz="1100" dirty="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0"/>
                        </a:spcAft>
                      </a:pPr>
                      <a:r>
                        <a:rPr lang="en-US" sz="900" b="1" dirty="0">
                          <a:solidFill>
                            <a:srgbClr val="8B0000"/>
                          </a:solidFill>
                          <a:latin typeface="Calibri"/>
                          <a:ea typeface="Times New Roman"/>
                          <a:cs typeface="Times New Roman"/>
                        </a:rPr>
                        <a:t>ALL OTHERS Total:</a:t>
                      </a:r>
                      <a:endParaRPr lang="en-US" sz="1100" dirty="0">
                        <a:latin typeface="Calibri"/>
                        <a:ea typeface="Calibri"/>
                        <a:cs typeface="Times New Roman"/>
                      </a:endParaRPr>
                    </a:p>
                  </a:txBody>
                  <a:tcPr marL="68580" marR="68580" marT="0" marB="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425,946</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17.36%</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$7,985,521.00 </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$317,656.50 </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$157,156.00 </a:t>
                      </a:r>
                    </a:p>
                  </a:txBody>
                  <a:tcPr marL="9525" marR="9525" marT="9525" marB="19050" anchor="b"/>
                </a:tc>
                <a:tc>
                  <a:txBody>
                    <a:bodyPr/>
                    <a:lstStyle/>
                    <a:p>
                      <a:pPr marL="0" algn="r" defTabSz="914400" rtl="0" eaLnBrk="1" fontAlgn="b" latinLnBrk="0" hangingPunct="1"/>
                      <a:r>
                        <a:rPr lang="en-US" sz="1100" b="0" i="0" u="none" strike="noStrike" kern="1200" dirty="0" smtClean="0">
                          <a:solidFill>
                            <a:srgbClr val="000000"/>
                          </a:solidFill>
                          <a:latin typeface="Calibri"/>
                          <a:ea typeface="+mn-ea"/>
                          <a:cs typeface="+mn-cs"/>
                        </a:rPr>
                        <a:t>$187,059.50 </a:t>
                      </a:r>
                    </a:p>
                  </a:txBody>
                  <a:tcPr marL="9525" marR="9525" marT="9525" marB="19050" anchor="b"/>
                </a:tc>
              </a:tr>
              <a:tr h="370840">
                <a:tc>
                  <a:txBody>
                    <a:bodyPr/>
                    <a:lstStyle/>
                    <a:p>
                      <a:pPr marL="0" marR="0">
                        <a:lnSpc>
                          <a:spcPct val="115000"/>
                        </a:lnSpc>
                        <a:spcBef>
                          <a:spcPts val="0"/>
                        </a:spcBef>
                        <a:spcAft>
                          <a:spcPts val="0"/>
                        </a:spcAft>
                      </a:pPr>
                      <a:r>
                        <a:rPr lang="en-US" sz="900" b="1" dirty="0">
                          <a:solidFill>
                            <a:srgbClr val="FFFFFF"/>
                          </a:solidFill>
                          <a:latin typeface="Calibri"/>
                          <a:ea typeface="Times New Roman"/>
                          <a:cs typeface="Times New Roman"/>
                        </a:rPr>
                        <a:t>Grand Total:</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2,367,642</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100.00%</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$44,867,855.80 </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$1,732,921.20 </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$696,556.50 </a:t>
                      </a:r>
                      <a:endParaRPr lang="en-US" sz="1100" dirty="0">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900" b="1" dirty="0">
                          <a:solidFill>
                            <a:srgbClr val="FFFFFF"/>
                          </a:solidFill>
                          <a:latin typeface="Calibri"/>
                          <a:ea typeface="Times New Roman"/>
                          <a:cs typeface="Times New Roman"/>
                        </a:rPr>
                        <a:t>$673,735.00 </a:t>
                      </a:r>
                      <a:endParaRPr lang="en-US" sz="1100" dirty="0">
                        <a:latin typeface="Calibri"/>
                        <a:ea typeface="Calibri"/>
                        <a:cs typeface="Times New Roman"/>
                      </a:endParaRPr>
                    </a:p>
                  </a:txBody>
                  <a:tcPr marL="68580" marR="68580" marT="0" marB="0" anchor="b"/>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dirty="0" smtClean="0"/>
              <a:t>Legislative Change from 2011-12</a:t>
            </a:r>
          </a:p>
        </p:txBody>
      </p:sp>
      <p:sp>
        <p:nvSpPr>
          <p:cNvPr id="44035" name="Rectangle 3"/>
          <p:cNvSpPr>
            <a:spLocks noGrp="1" noChangeArrowheads="1"/>
          </p:cNvSpPr>
          <p:nvPr>
            <p:ph type="body" idx="1"/>
          </p:nvPr>
        </p:nvSpPr>
        <p:spPr/>
        <p:txBody>
          <a:bodyPr/>
          <a:lstStyle/>
          <a:p>
            <a:pPr>
              <a:lnSpc>
                <a:spcPct val="90000"/>
              </a:lnSpc>
            </a:pPr>
            <a:r>
              <a:rPr lang="en-US" sz="2800" dirty="0" smtClean="0"/>
              <a:t>Printed Recreational Saltwater Fishing Regulations No longer Funded </a:t>
            </a:r>
            <a:endParaRPr lang="en-US" sz="2400" dirty="0" smtClean="0"/>
          </a:p>
          <a:p>
            <a:pPr lvl="1">
              <a:lnSpc>
                <a:spcPct val="90000"/>
              </a:lnSpc>
            </a:pPr>
            <a:endParaRPr lang="en-US" sz="2400" dirty="0" smtClean="0"/>
          </a:p>
          <a:p>
            <a:pPr lvl="1">
              <a:lnSpc>
                <a:spcPct val="90000"/>
              </a:lnSpc>
            </a:pPr>
            <a:r>
              <a:rPr lang="en-US" sz="2400" dirty="0" smtClean="0"/>
              <a:t>A limited number will be printed for July/January delivery based on advertising sales</a:t>
            </a:r>
          </a:p>
          <a:p>
            <a:pPr lvl="1">
              <a:lnSpc>
                <a:spcPct val="90000"/>
              </a:lnSpc>
            </a:pPr>
            <a:r>
              <a:rPr lang="en-US" sz="2400" dirty="0" smtClean="0"/>
              <a:t>There will be no additional copies</a:t>
            </a:r>
          </a:p>
          <a:p>
            <a:pPr lvl="1">
              <a:lnSpc>
                <a:spcPct val="90000"/>
              </a:lnSpc>
            </a:pPr>
            <a:r>
              <a:rPr lang="en-US" sz="2400" dirty="0" smtClean="0"/>
              <a:t>This funding will NOT be restored next year</a:t>
            </a:r>
          </a:p>
          <a:p>
            <a:pPr lvl="1">
              <a:lnSpc>
                <a:spcPct val="90000"/>
              </a:lnSpc>
            </a:pPr>
            <a:r>
              <a:rPr lang="en-US" sz="2400" dirty="0" smtClean="0"/>
              <a:t>Hunting and Freshwater Fishing Regulations are being printed in same quantities as in past</a:t>
            </a:r>
          </a:p>
          <a:p>
            <a:pPr lvl="1">
              <a:lnSpc>
                <a:spcPct val="90000"/>
              </a:lnSpc>
            </a:pPr>
            <a:endParaRPr lang="en-US" sz="2400" dirty="0" smtClean="0"/>
          </a:p>
          <a:p>
            <a:pPr>
              <a:lnSpc>
                <a:spcPct val="90000"/>
              </a:lnSpc>
              <a:buFont typeface="Wingdings" pitchFamily="2" charset="2"/>
              <a:buNone/>
            </a:pPr>
            <a:endParaRPr lang="en-US" sz="2800" dirty="0" smtClean="0"/>
          </a:p>
          <a:p>
            <a:pPr>
              <a:lnSpc>
                <a:spcPct val="90000"/>
              </a:lnSpc>
              <a:buNone/>
            </a:pPr>
            <a:endParaRPr lang="en-US" sz="2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dirty="0" smtClean="0"/>
              <a:t>Legislative Changes for 2012-13</a:t>
            </a:r>
          </a:p>
        </p:txBody>
      </p:sp>
      <p:sp>
        <p:nvSpPr>
          <p:cNvPr id="44035" name="Rectangle 3"/>
          <p:cNvSpPr>
            <a:spLocks noGrp="1" noChangeArrowheads="1"/>
          </p:cNvSpPr>
          <p:nvPr>
            <p:ph type="body" idx="1"/>
          </p:nvPr>
        </p:nvSpPr>
        <p:spPr>
          <a:xfrm>
            <a:off x="685800" y="1676400"/>
            <a:ext cx="8077200" cy="3992563"/>
          </a:xfrm>
        </p:spPr>
        <p:txBody>
          <a:bodyPr/>
          <a:lstStyle/>
          <a:p>
            <a:pPr lvl="0"/>
            <a:r>
              <a:rPr lang="en-US" sz="2800" dirty="0" smtClean="0"/>
              <a:t>Blue crab soft shell commercial fee reduction from $250 to $125</a:t>
            </a:r>
          </a:p>
          <a:p>
            <a:pPr lvl="0"/>
            <a:r>
              <a:rPr lang="en-US" sz="2800" dirty="0" smtClean="0"/>
              <a:t>Repeal of </a:t>
            </a:r>
            <a:r>
              <a:rPr lang="en-US" sz="2800" i="1" dirty="0" smtClean="0"/>
              <a:t>Florida Wildlife</a:t>
            </a:r>
            <a:r>
              <a:rPr lang="en-US" sz="2800" dirty="0" smtClean="0"/>
              <a:t> magazine </a:t>
            </a:r>
            <a:r>
              <a:rPr lang="en-US" sz="2000" dirty="0" smtClean="0"/>
              <a:t>(Print Version)</a:t>
            </a:r>
          </a:p>
          <a:p>
            <a:pPr lvl="0"/>
            <a:r>
              <a:rPr lang="en-US" sz="2800" dirty="0" smtClean="0"/>
              <a:t>Lobster trap theft penalty increase</a:t>
            </a:r>
          </a:p>
          <a:p>
            <a:pPr lvl="0"/>
            <a:r>
              <a:rPr lang="en-US" sz="2800" dirty="0" smtClean="0"/>
              <a:t>Hunter education mentor option modification</a:t>
            </a:r>
          </a:p>
          <a:p>
            <a:pPr lvl="0"/>
            <a:r>
              <a:rPr lang="en-US" sz="2800" dirty="0" smtClean="0"/>
              <a:t>Clarification of fishing license requirements for scuba divers/scuba diving charter boats</a:t>
            </a:r>
          </a:p>
          <a:p>
            <a:pPr>
              <a:lnSpc>
                <a:spcPct val="90000"/>
              </a:lnSpc>
              <a:buFont typeface="Wingdings" pitchFamily="2" charset="2"/>
              <a:buNone/>
            </a:pPr>
            <a:endParaRPr lang="en-US" sz="2800" dirty="0" smtClean="0"/>
          </a:p>
          <a:p>
            <a:pPr>
              <a:lnSpc>
                <a:spcPct val="90000"/>
              </a:lnSpc>
              <a:buNone/>
            </a:pPr>
            <a:endParaRPr lang="en-US" sz="2800" dirty="0"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686800" cy="944562"/>
          </a:xfrm>
        </p:spPr>
        <p:txBody>
          <a:bodyPr/>
          <a:lstStyle/>
          <a:p>
            <a:r>
              <a:rPr lang="en-US" sz="4000" dirty="0" smtClean="0"/>
              <a:t>Commission Updates for 2012-13</a:t>
            </a:r>
          </a:p>
        </p:txBody>
      </p:sp>
      <p:sp>
        <p:nvSpPr>
          <p:cNvPr id="3" name="Content Placeholder 2"/>
          <p:cNvSpPr>
            <a:spLocks noGrp="1"/>
          </p:cNvSpPr>
          <p:nvPr>
            <p:ph idx="1"/>
          </p:nvPr>
        </p:nvSpPr>
        <p:spPr>
          <a:xfrm>
            <a:off x="457200" y="1371600"/>
            <a:ext cx="8305800" cy="4038600"/>
          </a:xfrm>
        </p:spPr>
        <p:txBody>
          <a:bodyPr/>
          <a:lstStyle/>
          <a:p>
            <a:pPr>
              <a:defRPr/>
            </a:pPr>
            <a:r>
              <a:rPr lang="en-US" dirty="0" smtClean="0"/>
              <a:t>TC’s Issuing Temporary Disability Licenses</a:t>
            </a:r>
          </a:p>
          <a:p>
            <a:pPr>
              <a:buNone/>
              <a:defRPr/>
            </a:pPr>
            <a:endParaRPr lang="en-US" dirty="0" smtClean="0"/>
          </a:p>
          <a:p>
            <a:pPr>
              <a:defRPr/>
            </a:pPr>
            <a:r>
              <a:rPr lang="en-US" dirty="0" smtClean="0"/>
              <a:t>Recreational Licensing Issuance Services (RLIS) replaces Total Licensing System (TLS) for issuing recreational licenses.</a:t>
            </a:r>
          </a:p>
          <a:p>
            <a:pPr lvl="1">
              <a:defRPr/>
            </a:pPr>
            <a:r>
              <a:rPr lang="en-US" dirty="0" smtClean="0"/>
              <a:t>Florida Contractor : </a:t>
            </a:r>
            <a:r>
              <a:rPr lang="en-US" sz="2000" dirty="0" smtClean="0"/>
              <a:t>Brandt Information Services, Inc</a:t>
            </a:r>
          </a:p>
          <a:p>
            <a:pPr lvl="1">
              <a:defRPr/>
            </a:pPr>
            <a:r>
              <a:rPr lang="en-US" dirty="0" smtClean="0"/>
              <a:t>Oct. 1,2012 Implementation Date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686800" cy="944562"/>
          </a:xfrm>
        </p:spPr>
        <p:txBody>
          <a:bodyPr/>
          <a:lstStyle/>
          <a:p>
            <a:r>
              <a:rPr lang="en-US" sz="4000" dirty="0" smtClean="0"/>
              <a:t>RLIS: What’s Changing?</a:t>
            </a:r>
          </a:p>
        </p:txBody>
      </p:sp>
      <p:sp>
        <p:nvSpPr>
          <p:cNvPr id="3" name="Content Placeholder 2"/>
          <p:cNvSpPr>
            <a:spLocks noGrp="1"/>
          </p:cNvSpPr>
          <p:nvPr>
            <p:ph idx="1"/>
          </p:nvPr>
        </p:nvSpPr>
        <p:spPr>
          <a:xfrm>
            <a:off x="228600" y="1524000"/>
            <a:ext cx="8915400" cy="4495800"/>
          </a:xfrm>
        </p:spPr>
        <p:txBody>
          <a:bodyPr/>
          <a:lstStyle/>
          <a:p>
            <a:pPr>
              <a:defRPr/>
            </a:pPr>
            <a:r>
              <a:rPr lang="en-US" sz="2800" dirty="0" smtClean="0"/>
              <a:t>Look and feel – simpler, larger font, easier to use</a:t>
            </a:r>
          </a:p>
          <a:p>
            <a:pPr>
              <a:defRPr/>
            </a:pPr>
            <a:endParaRPr lang="en-US" sz="2800" dirty="0" smtClean="0"/>
          </a:p>
          <a:p>
            <a:pPr>
              <a:defRPr/>
            </a:pPr>
            <a:r>
              <a:rPr lang="en-US" sz="2800" dirty="0" smtClean="0"/>
              <a:t>DL swipe option – speeds processing, reduces keying, reduces errors </a:t>
            </a:r>
          </a:p>
          <a:p>
            <a:pPr>
              <a:defRPr/>
            </a:pPr>
            <a:endParaRPr lang="en-US" sz="2800" dirty="0" smtClean="0"/>
          </a:p>
          <a:p>
            <a:r>
              <a:rPr lang="en-US" sz="2800" dirty="0" smtClean="0"/>
              <a:t>Better Accounting Reporting</a:t>
            </a:r>
          </a:p>
          <a:p>
            <a:endParaRPr lang="en-US" sz="2800" dirty="0" smtClean="0"/>
          </a:p>
          <a:p>
            <a:r>
              <a:rPr lang="en-US" sz="2800" dirty="0" smtClean="0"/>
              <a:t>Better Messaging</a:t>
            </a:r>
          </a:p>
          <a:p>
            <a:endParaRPr lang="en-US" sz="28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686800" cy="944562"/>
          </a:xfrm>
        </p:spPr>
        <p:txBody>
          <a:bodyPr/>
          <a:lstStyle/>
          <a:p>
            <a:r>
              <a:rPr lang="en-US" sz="4000" dirty="0" smtClean="0"/>
              <a:t>RLIS: What’s Changing?</a:t>
            </a:r>
          </a:p>
        </p:txBody>
      </p:sp>
      <p:sp>
        <p:nvSpPr>
          <p:cNvPr id="3" name="Content Placeholder 2"/>
          <p:cNvSpPr>
            <a:spLocks noGrp="1"/>
          </p:cNvSpPr>
          <p:nvPr>
            <p:ph idx="1"/>
          </p:nvPr>
        </p:nvSpPr>
        <p:spPr>
          <a:xfrm>
            <a:off x="228600" y="1447800"/>
            <a:ext cx="8915400" cy="4572000"/>
          </a:xfrm>
        </p:spPr>
        <p:txBody>
          <a:bodyPr/>
          <a:lstStyle/>
          <a:p>
            <a:r>
              <a:rPr lang="en-US" sz="2800" dirty="0" smtClean="0"/>
              <a:t>Thermal Printers – faster, more reliable, networkable</a:t>
            </a:r>
          </a:p>
          <a:p>
            <a:endParaRPr lang="en-US" sz="2800" dirty="0" smtClean="0"/>
          </a:p>
          <a:p>
            <a:r>
              <a:rPr lang="en-US" sz="2800" dirty="0" smtClean="0"/>
              <a:t>No yellow paper receipt</a:t>
            </a:r>
          </a:p>
          <a:p>
            <a:endParaRPr lang="en-US" sz="2800" dirty="0" smtClean="0"/>
          </a:p>
          <a:p>
            <a:r>
              <a:rPr lang="en-US" sz="2800" dirty="0" smtClean="0"/>
              <a:t>New License Stock</a:t>
            </a:r>
          </a:p>
          <a:p>
            <a:pPr>
              <a:buNone/>
            </a:pPr>
            <a:endParaRPr lang="en-US" sz="2800" dirty="0" smtClean="0"/>
          </a:p>
          <a:p>
            <a:r>
              <a:rPr lang="en-US" sz="2800" dirty="0" smtClean="0"/>
              <a:t>Modification of this years Limited Entry/Quota Application Schedule due to RLIS implementation</a:t>
            </a:r>
          </a:p>
          <a:p>
            <a:endParaRPr lang="en-US"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686800" cy="944562"/>
          </a:xfrm>
        </p:spPr>
        <p:txBody>
          <a:bodyPr/>
          <a:lstStyle/>
          <a:p>
            <a:r>
              <a:rPr lang="en-US" sz="4000" dirty="0" smtClean="0"/>
              <a:t>RLIS: What </a:t>
            </a:r>
            <a:r>
              <a:rPr lang="en-US" sz="4000" i="1" dirty="0" smtClean="0"/>
              <a:t>Isn’t</a:t>
            </a:r>
            <a:r>
              <a:rPr lang="en-US" sz="4000" dirty="0" smtClean="0"/>
              <a:t> Changing?</a:t>
            </a:r>
          </a:p>
        </p:txBody>
      </p:sp>
      <p:sp>
        <p:nvSpPr>
          <p:cNvPr id="3" name="Content Placeholder 2"/>
          <p:cNvSpPr>
            <a:spLocks noGrp="1"/>
          </p:cNvSpPr>
          <p:nvPr>
            <p:ph idx="1"/>
          </p:nvPr>
        </p:nvSpPr>
        <p:spPr>
          <a:xfrm>
            <a:off x="914400" y="1371600"/>
            <a:ext cx="6858000" cy="4038600"/>
          </a:xfrm>
        </p:spPr>
        <p:txBody>
          <a:bodyPr/>
          <a:lstStyle/>
          <a:p>
            <a:pPr>
              <a:defRPr/>
            </a:pPr>
            <a:r>
              <a:rPr lang="en-US" sz="2800" dirty="0" smtClean="0"/>
              <a:t>High Quality License stock</a:t>
            </a:r>
          </a:p>
          <a:p>
            <a:pPr>
              <a:defRPr/>
            </a:pPr>
            <a:endParaRPr lang="en-US" sz="2800" dirty="0" smtClean="0"/>
          </a:p>
          <a:p>
            <a:r>
              <a:rPr lang="en-US" sz="2800" dirty="0" smtClean="0"/>
              <a:t>Vendor Help Desk</a:t>
            </a:r>
          </a:p>
          <a:p>
            <a:endParaRPr lang="en-US" sz="2800" dirty="0" smtClean="0"/>
          </a:p>
          <a:p>
            <a:r>
              <a:rPr lang="en-US" sz="2800" dirty="0" smtClean="0"/>
              <a:t>OLP support</a:t>
            </a:r>
          </a:p>
          <a:p>
            <a:endParaRPr lang="en-US" sz="28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RLIS: Begin License Sale Screen</a:t>
            </a:r>
            <a:endParaRPr lang="en-US" sz="4300" dirty="0"/>
          </a:p>
        </p:txBody>
      </p:sp>
      <p:pic>
        <p:nvPicPr>
          <p:cNvPr id="46082" name="Picture 2"/>
          <p:cNvPicPr>
            <a:picLocks noGrp="1" noChangeAspect="1" noChangeArrowheads="1"/>
          </p:cNvPicPr>
          <p:nvPr>
            <p:ph idx="1"/>
          </p:nvPr>
        </p:nvPicPr>
        <p:blipFill>
          <a:blip r:embed="rId3" cstate="print"/>
          <a:srcRect/>
          <a:stretch>
            <a:fillRect/>
          </a:stretch>
        </p:blipFill>
        <p:spPr bwMode="auto">
          <a:xfrm>
            <a:off x="2133600" y="1295400"/>
            <a:ext cx="5029200" cy="5066778"/>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4800" y="0"/>
            <a:ext cx="8229600" cy="1143000"/>
          </a:xfrm>
        </p:spPr>
        <p:txBody>
          <a:bodyPr/>
          <a:lstStyle/>
          <a:p>
            <a:pPr algn="ctr" eaLnBrk="1" hangingPunct="1"/>
            <a:r>
              <a:rPr lang="en-US" b="1" dirty="0" smtClean="0"/>
              <a:t>FWC Mission</a:t>
            </a:r>
          </a:p>
        </p:txBody>
      </p:sp>
      <p:sp>
        <p:nvSpPr>
          <p:cNvPr id="10243" name="Rectangle 3"/>
          <p:cNvSpPr>
            <a:spLocks noGrp="1" noChangeArrowheads="1"/>
          </p:cNvSpPr>
          <p:nvPr>
            <p:ph idx="1"/>
          </p:nvPr>
        </p:nvSpPr>
        <p:spPr>
          <a:xfrm>
            <a:off x="1752600" y="914400"/>
            <a:ext cx="5867400" cy="1447800"/>
          </a:xfrm>
        </p:spPr>
        <p:txBody>
          <a:bodyPr/>
          <a:lstStyle/>
          <a:p>
            <a:pPr eaLnBrk="1" hangingPunct="1">
              <a:buFont typeface="Wingdings" pitchFamily="2" charset="2"/>
              <a:buNone/>
            </a:pPr>
            <a:r>
              <a:rPr lang="en-US" b="1" dirty="0" smtClean="0"/>
              <a:t>   </a:t>
            </a:r>
            <a:r>
              <a:rPr lang="en-US" sz="2600" b="1" dirty="0" smtClean="0"/>
              <a:t>Managing fish and wildlife resources for their long-term well-being and the benefit of people.</a:t>
            </a:r>
          </a:p>
        </p:txBody>
      </p:sp>
      <p:grpSp>
        <p:nvGrpSpPr>
          <p:cNvPr id="10244" name="Group 5"/>
          <p:cNvGrpSpPr>
            <a:grpSpLocks/>
          </p:cNvGrpSpPr>
          <p:nvPr/>
        </p:nvGrpSpPr>
        <p:grpSpPr bwMode="auto">
          <a:xfrm>
            <a:off x="76200" y="2744788"/>
            <a:ext cx="8991600" cy="1751012"/>
            <a:chOff x="250" y="982"/>
            <a:chExt cx="5173" cy="1103"/>
          </a:xfrm>
        </p:grpSpPr>
        <p:pic>
          <p:nvPicPr>
            <p:cNvPr id="10251" name="Picture 6" descr="taylor"/>
            <p:cNvPicPr>
              <a:picLocks noChangeAspect="1" noChangeArrowheads="1"/>
            </p:cNvPicPr>
            <p:nvPr/>
          </p:nvPicPr>
          <p:blipFill>
            <a:blip r:embed="rId3" cstate="print"/>
            <a:srcRect/>
            <a:stretch>
              <a:fillRect/>
            </a:stretch>
          </p:blipFill>
          <p:spPr bwMode="auto">
            <a:xfrm>
              <a:off x="250" y="982"/>
              <a:ext cx="1027" cy="1096"/>
            </a:xfrm>
            <a:prstGeom prst="rect">
              <a:avLst/>
            </a:prstGeom>
            <a:noFill/>
            <a:ln w="38100">
              <a:solidFill>
                <a:schemeClr val="tx1"/>
              </a:solidFill>
              <a:miter lim="800000"/>
              <a:headEnd/>
              <a:tailEnd/>
            </a:ln>
          </p:spPr>
        </p:pic>
        <p:pic>
          <p:nvPicPr>
            <p:cNvPr id="10252" name="Picture 7" descr="spinylob"/>
            <p:cNvPicPr>
              <a:picLocks noChangeAspect="1" noChangeArrowheads="1"/>
            </p:cNvPicPr>
            <p:nvPr/>
          </p:nvPicPr>
          <p:blipFill>
            <a:blip r:embed="rId4" cstate="print"/>
            <a:srcRect/>
            <a:stretch>
              <a:fillRect/>
            </a:stretch>
          </p:blipFill>
          <p:spPr bwMode="auto">
            <a:xfrm>
              <a:off x="1261" y="982"/>
              <a:ext cx="1368" cy="1092"/>
            </a:xfrm>
            <a:prstGeom prst="rect">
              <a:avLst/>
            </a:prstGeom>
            <a:noFill/>
            <a:ln w="38100">
              <a:solidFill>
                <a:schemeClr val="tx1"/>
              </a:solidFill>
              <a:miter lim="800000"/>
              <a:headEnd/>
              <a:tailEnd/>
            </a:ln>
          </p:spPr>
        </p:pic>
        <p:pic>
          <p:nvPicPr>
            <p:cNvPr id="10253" name="Picture 8" descr="Bluegill caught on a fly"/>
            <p:cNvPicPr>
              <a:picLocks noChangeAspect="1" noChangeArrowheads="1"/>
            </p:cNvPicPr>
            <p:nvPr/>
          </p:nvPicPr>
          <p:blipFill>
            <a:blip r:embed="rId5" cstate="print"/>
            <a:srcRect/>
            <a:stretch>
              <a:fillRect/>
            </a:stretch>
          </p:blipFill>
          <p:spPr bwMode="auto">
            <a:xfrm>
              <a:off x="2596" y="982"/>
              <a:ext cx="1359" cy="1102"/>
            </a:xfrm>
            <a:prstGeom prst="rect">
              <a:avLst/>
            </a:prstGeom>
            <a:noFill/>
            <a:ln w="38100">
              <a:solidFill>
                <a:schemeClr val="tx1"/>
              </a:solidFill>
              <a:miter lim="800000"/>
              <a:headEnd/>
              <a:tailEnd/>
            </a:ln>
          </p:spPr>
        </p:pic>
        <p:pic>
          <p:nvPicPr>
            <p:cNvPr id="10254" name="Picture 9" descr="Largemouth bass along side typical underwater structure."/>
            <p:cNvPicPr>
              <a:picLocks noChangeAspect="1" noChangeArrowheads="1"/>
            </p:cNvPicPr>
            <p:nvPr/>
          </p:nvPicPr>
          <p:blipFill>
            <a:blip r:embed="rId6" cstate="print"/>
            <a:srcRect/>
            <a:stretch>
              <a:fillRect/>
            </a:stretch>
          </p:blipFill>
          <p:spPr bwMode="auto">
            <a:xfrm>
              <a:off x="3924" y="982"/>
              <a:ext cx="1499" cy="1103"/>
            </a:xfrm>
            <a:prstGeom prst="rect">
              <a:avLst/>
            </a:prstGeom>
            <a:noFill/>
            <a:ln w="38100">
              <a:solidFill>
                <a:schemeClr val="tx1"/>
              </a:solidFill>
              <a:miter lim="800000"/>
              <a:headEnd/>
              <a:tailEnd/>
            </a:ln>
          </p:spPr>
        </p:pic>
      </p:grpSp>
      <p:pic>
        <p:nvPicPr>
          <p:cNvPr id="10245" name="Picture 10" descr="obritis1"/>
          <p:cNvPicPr>
            <a:picLocks noChangeAspect="1" noChangeArrowheads="1"/>
          </p:cNvPicPr>
          <p:nvPr/>
        </p:nvPicPr>
        <p:blipFill>
          <a:blip r:embed="rId7" cstate="print"/>
          <a:srcRect/>
          <a:stretch>
            <a:fillRect/>
          </a:stretch>
        </p:blipFill>
        <p:spPr bwMode="auto">
          <a:xfrm>
            <a:off x="609600" y="4495800"/>
            <a:ext cx="2590800" cy="1447800"/>
          </a:xfrm>
          <a:prstGeom prst="rect">
            <a:avLst/>
          </a:prstGeom>
          <a:noFill/>
          <a:ln w="41275">
            <a:solidFill>
              <a:schemeClr val="tx1"/>
            </a:solidFill>
            <a:miter lim="800000"/>
            <a:headEnd/>
            <a:tailEnd/>
          </a:ln>
        </p:spPr>
      </p:pic>
      <p:pic>
        <p:nvPicPr>
          <p:cNvPr id="10246" name="Picture 11" descr="Trap12"/>
          <p:cNvPicPr>
            <a:picLocks noChangeAspect="1" noChangeArrowheads="1"/>
          </p:cNvPicPr>
          <p:nvPr/>
        </p:nvPicPr>
        <p:blipFill>
          <a:blip r:embed="rId8" cstate="print"/>
          <a:srcRect/>
          <a:stretch>
            <a:fillRect/>
          </a:stretch>
        </p:blipFill>
        <p:spPr bwMode="auto">
          <a:xfrm>
            <a:off x="5029200" y="4495800"/>
            <a:ext cx="2362200" cy="1731963"/>
          </a:xfrm>
          <a:prstGeom prst="rect">
            <a:avLst/>
          </a:prstGeom>
          <a:noFill/>
          <a:ln w="38100">
            <a:solidFill>
              <a:schemeClr val="tx1"/>
            </a:solidFill>
            <a:miter lim="800000"/>
            <a:headEnd/>
            <a:tailEnd/>
          </a:ln>
        </p:spPr>
      </p:pic>
      <p:pic>
        <p:nvPicPr>
          <p:cNvPr id="10247" name="Picture 13" descr="gtz055"/>
          <p:cNvPicPr>
            <a:picLocks noChangeAspect="1" noChangeArrowheads="1"/>
          </p:cNvPicPr>
          <p:nvPr/>
        </p:nvPicPr>
        <p:blipFill>
          <a:blip r:embed="rId9" cstate="print"/>
          <a:srcRect/>
          <a:stretch>
            <a:fillRect/>
          </a:stretch>
        </p:blipFill>
        <p:spPr bwMode="auto">
          <a:xfrm>
            <a:off x="3200400" y="4495800"/>
            <a:ext cx="1828800" cy="1752600"/>
          </a:xfrm>
          <a:prstGeom prst="rect">
            <a:avLst/>
          </a:prstGeom>
          <a:noFill/>
          <a:ln w="38100">
            <a:solidFill>
              <a:srgbClr val="000000"/>
            </a:solidFill>
            <a:miter lim="800000"/>
            <a:headEnd/>
            <a:tailEnd/>
          </a:ln>
        </p:spPr>
      </p:pic>
      <p:pic>
        <p:nvPicPr>
          <p:cNvPr id="10248" name="Picture 14" descr="ALRTDEER"/>
          <p:cNvPicPr>
            <a:picLocks noChangeAspect="1" noChangeArrowheads="1"/>
          </p:cNvPicPr>
          <p:nvPr/>
        </p:nvPicPr>
        <p:blipFill>
          <a:blip r:embed="rId10" cstate="print"/>
          <a:srcRect/>
          <a:stretch>
            <a:fillRect/>
          </a:stretch>
        </p:blipFill>
        <p:spPr bwMode="auto">
          <a:xfrm>
            <a:off x="63500" y="990600"/>
            <a:ext cx="1536700" cy="1752600"/>
          </a:xfrm>
          <a:prstGeom prst="rect">
            <a:avLst/>
          </a:prstGeom>
          <a:noFill/>
          <a:ln w="28575">
            <a:solidFill>
              <a:srgbClr val="000000"/>
            </a:solidFill>
            <a:miter lim="800000"/>
            <a:headEnd/>
            <a:tailEnd/>
          </a:ln>
        </p:spPr>
      </p:pic>
      <p:pic>
        <p:nvPicPr>
          <p:cNvPr id="10249" name="Picture 16" descr="swallowtailed kite"/>
          <p:cNvPicPr>
            <a:picLocks noChangeAspect="1" noChangeArrowheads="1"/>
          </p:cNvPicPr>
          <p:nvPr/>
        </p:nvPicPr>
        <p:blipFill>
          <a:blip r:embed="rId11" cstate="print"/>
          <a:srcRect/>
          <a:stretch>
            <a:fillRect/>
          </a:stretch>
        </p:blipFill>
        <p:spPr bwMode="auto">
          <a:xfrm>
            <a:off x="7502525" y="990600"/>
            <a:ext cx="1565275" cy="1676400"/>
          </a:xfrm>
          <a:prstGeom prst="rect">
            <a:avLst/>
          </a:prstGeom>
          <a:noFill/>
          <a:ln w="38100">
            <a:solidFill>
              <a:schemeClr val="tx1"/>
            </a:solidFill>
            <a:miter lim="800000"/>
            <a:headEnd/>
            <a:tailEnd/>
          </a:ln>
        </p:spPr>
      </p:pic>
      <p:pic>
        <p:nvPicPr>
          <p:cNvPr id="10250" name="Picture 4" descr="Chinsegut_bird_watching_children.jpg"/>
          <p:cNvPicPr>
            <a:picLocks noChangeAspect="1"/>
          </p:cNvPicPr>
          <p:nvPr/>
        </p:nvPicPr>
        <p:blipFill>
          <a:blip r:embed="rId12" cstate="print"/>
          <a:srcRect/>
          <a:stretch>
            <a:fillRect/>
          </a:stretch>
        </p:blipFill>
        <p:spPr bwMode="auto">
          <a:xfrm>
            <a:off x="7442200" y="4495800"/>
            <a:ext cx="1320800" cy="19812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RLIS: Customer Screen</a:t>
            </a:r>
            <a:endParaRPr lang="en-US" dirty="0"/>
          </a:p>
        </p:txBody>
      </p:sp>
      <p:pic>
        <p:nvPicPr>
          <p:cNvPr id="47106" name="Picture 2"/>
          <p:cNvPicPr>
            <a:picLocks noGrp="1" noChangeAspect="1" noChangeArrowheads="1"/>
          </p:cNvPicPr>
          <p:nvPr>
            <p:ph idx="1"/>
          </p:nvPr>
        </p:nvPicPr>
        <p:blipFill>
          <a:blip r:embed="rId3" cstate="print"/>
          <a:srcRect/>
          <a:stretch>
            <a:fillRect/>
          </a:stretch>
        </p:blipFill>
        <p:spPr bwMode="auto">
          <a:xfrm>
            <a:off x="838200" y="1295400"/>
            <a:ext cx="7606146" cy="46482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8077200" cy="838200"/>
          </a:xfrm>
        </p:spPr>
        <p:txBody>
          <a:bodyPr/>
          <a:lstStyle/>
          <a:p>
            <a:pPr algn="ctr"/>
            <a:r>
              <a:rPr lang="en-US" dirty="0" smtClean="0"/>
              <a:t>New License Stock (Draft)</a:t>
            </a:r>
          </a:p>
        </p:txBody>
      </p:sp>
      <p:sp>
        <p:nvSpPr>
          <p:cNvPr id="3" name="Content Placeholder 2"/>
          <p:cNvSpPr>
            <a:spLocks noGrp="1"/>
          </p:cNvSpPr>
          <p:nvPr>
            <p:ph idx="1"/>
          </p:nvPr>
        </p:nvSpPr>
        <p:spPr>
          <a:xfrm>
            <a:off x="914400" y="1371600"/>
            <a:ext cx="6858000" cy="4038600"/>
          </a:xfrm>
        </p:spPr>
        <p:txBody>
          <a:bodyPr/>
          <a:lstStyle/>
          <a:p>
            <a:pPr>
              <a:defRPr/>
            </a:pPr>
            <a:endParaRPr lang="en-US" sz="2800" dirty="0" smtClean="0"/>
          </a:p>
          <a:p>
            <a:endParaRPr lang="en-US" sz="2800" dirty="0"/>
          </a:p>
        </p:txBody>
      </p:sp>
      <p:pic>
        <p:nvPicPr>
          <p:cNvPr id="44034" name="Picture 2"/>
          <p:cNvPicPr>
            <a:picLocks noChangeAspect="1" noChangeArrowheads="1"/>
          </p:cNvPicPr>
          <p:nvPr/>
        </p:nvPicPr>
        <p:blipFill>
          <a:blip r:embed="rId3" cstate="print"/>
          <a:srcRect/>
          <a:stretch>
            <a:fillRect/>
          </a:stretch>
        </p:blipFill>
        <p:spPr bwMode="auto">
          <a:xfrm>
            <a:off x="3048000" y="990600"/>
            <a:ext cx="2514599" cy="5479179"/>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mtClean="0"/>
              <a:t>Questions ???</a:t>
            </a:r>
          </a:p>
        </p:txBody>
      </p:sp>
      <p:pic>
        <p:nvPicPr>
          <p:cNvPr id="9219" name="Picture 3" descr="babyallig"/>
          <p:cNvPicPr>
            <a:picLocks noChangeAspect="1" noChangeArrowheads="1"/>
          </p:cNvPicPr>
          <p:nvPr/>
        </p:nvPicPr>
        <p:blipFill>
          <a:blip r:embed="rId3" cstate="print"/>
          <a:srcRect/>
          <a:stretch>
            <a:fillRect/>
          </a:stretch>
        </p:blipFill>
        <p:spPr bwMode="auto">
          <a:xfrm>
            <a:off x="1295400" y="1752600"/>
            <a:ext cx="6897688" cy="4191000"/>
          </a:xfrm>
          <a:prstGeom prst="rect">
            <a:avLst/>
          </a:prstGeom>
          <a:noFill/>
          <a:ln w="38100">
            <a:solidFill>
              <a:srgbClr val="146E1F"/>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133600" y="304800"/>
            <a:ext cx="4495800" cy="579438"/>
          </a:xfrm>
          <a:prstGeom prst="rect">
            <a:avLst/>
          </a:prstGeom>
          <a:noFill/>
          <a:ln w="9525">
            <a:noFill/>
            <a:miter lim="800000"/>
            <a:headEnd/>
            <a:tailEnd/>
          </a:ln>
        </p:spPr>
        <p:txBody>
          <a:bodyPr>
            <a:spAutoFit/>
          </a:bodyPr>
          <a:lstStyle/>
          <a:p>
            <a:pPr algn="ctr"/>
            <a:r>
              <a:rPr lang="en-US" sz="3200" b="1" dirty="0">
                <a:solidFill>
                  <a:schemeClr val="tx2"/>
                </a:solidFill>
                <a:latin typeface="Garamond" pitchFamily="18" charset="0"/>
              </a:rPr>
              <a:t>FWC Commission</a:t>
            </a:r>
          </a:p>
        </p:txBody>
      </p:sp>
      <p:sp>
        <p:nvSpPr>
          <p:cNvPr id="154631" name="Rectangle 7"/>
          <p:cNvSpPr>
            <a:spLocks noChangeArrowheads="1"/>
          </p:cNvSpPr>
          <p:nvPr/>
        </p:nvSpPr>
        <p:spPr bwMode="auto">
          <a:xfrm>
            <a:off x="609600" y="1066800"/>
            <a:ext cx="8305800" cy="990600"/>
          </a:xfrm>
          <a:prstGeom prst="rect">
            <a:avLst/>
          </a:prstGeom>
          <a:noFill/>
          <a:ln w="9525">
            <a:noFill/>
            <a:miter lim="800000"/>
            <a:headEnd/>
            <a:tailEnd/>
          </a:ln>
          <a:effectLst/>
        </p:spPr>
        <p:txBody>
          <a:bodyPr/>
          <a:lstStyle/>
          <a:p>
            <a:pPr marL="342900" indent="-342900">
              <a:buSzPct val="100000"/>
              <a:buFont typeface="Wingdings" pitchFamily="2" charset="2"/>
              <a:buChar char="§"/>
              <a:defRPr/>
            </a:pPr>
            <a:r>
              <a:rPr lang="en-US" sz="3200" b="1" dirty="0"/>
              <a:t>7 Commissioners</a:t>
            </a:r>
            <a:r>
              <a:rPr lang="en-US" sz="2900" b="1" dirty="0"/>
              <a:t> - </a:t>
            </a:r>
            <a:r>
              <a:rPr lang="en-US" sz="2800" b="1" dirty="0"/>
              <a:t>appointed by the Governor for 5-year staggered terms, confirmed by the Senate </a:t>
            </a:r>
            <a:endParaRPr lang="en-US" sz="2800" dirty="0">
              <a:effectLst>
                <a:outerShdw blurRad="38100" dist="38100" dir="2700000" algn="tl">
                  <a:srgbClr val="FFFFFF"/>
                </a:outerShdw>
              </a:effectLst>
            </a:endParaRPr>
          </a:p>
          <a:p>
            <a:pPr marL="342900" indent="-342900">
              <a:buClr>
                <a:schemeClr val="hlink"/>
              </a:buClr>
              <a:buSzPct val="70000"/>
              <a:buFont typeface="Wingdings" pitchFamily="2" charset="2"/>
              <a:buChar char="n"/>
              <a:defRPr/>
            </a:pPr>
            <a:endParaRPr lang="en-US" sz="2800" dirty="0">
              <a:effectLst>
                <a:outerShdw blurRad="38100" dist="38100" dir="2700000" algn="tl">
                  <a:srgbClr val="FFFFFF"/>
                </a:outerShdw>
              </a:effectLst>
              <a:latin typeface="Garamond" pitchFamily="18" charset="0"/>
            </a:endParaRPr>
          </a:p>
        </p:txBody>
      </p:sp>
      <p:sp>
        <p:nvSpPr>
          <p:cNvPr id="2" name="Rectangle 7"/>
          <p:cNvSpPr>
            <a:spLocks noChangeArrowheads="1"/>
          </p:cNvSpPr>
          <p:nvPr/>
        </p:nvSpPr>
        <p:spPr bwMode="auto">
          <a:xfrm>
            <a:off x="1600200" y="2514600"/>
            <a:ext cx="5791200" cy="3581400"/>
          </a:xfrm>
          <a:prstGeom prst="rect">
            <a:avLst/>
          </a:prstGeom>
          <a:noFill/>
          <a:ln w="9525">
            <a:noFill/>
            <a:miter lim="800000"/>
            <a:headEnd/>
            <a:tailEnd/>
          </a:ln>
          <a:effectLst/>
        </p:spPr>
        <p:txBody>
          <a:bodyPr/>
          <a:lstStyle/>
          <a:p>
            <a:pPr marL="742950" lvl="1" indent="-285750">
              <a:buSzPct val="100000"/>
              <a:buFont typeface="Wingdings" pitchFamily="2" charset="2"/>
              <a:buChar char="§"/>
              <a:defRPr/>
            </a:pPr>
            <a:r>
              <a:rPr lang="en-US" sz="2800" b="1" dirty="0" smtClean="0"/>
              <a:t>Kathy Barco, Chairman </a:t>
            </a:r>
            <a:endParaRPr lang="en-US" sz="2800" b="1" dirty="0"/>
          </a:p>
          <a:p>
            <a:pPr marL="742950" lvl="1" indent="-285750">
              <a:buSzPct val="100000"/>
              <a:buFont typeface="Wingdings" pitchFamily="2" charset="2"/>
              <a:buChar char="§"/>
              <a:defRPr/>
            </a:pPr>
            <a:r>
              <a:rPr lang="en-US" sz="2800" b="1" dirty="0" smtClean="0"/>
              <a:t>Ken Wright, </a:t>
            </a:r>
            <a:r>
              <a:rPr lang="en-US" sz="2800" b="1" dirty="0"/>
              <a:t>Vice Chair</a:t>
            </a:r>
          </a:p>
          <a:p>
            <a:pPr marL="742950" lvl="1" indent="-285750">
              <a:buSzPct val="100000"/>
              <a:buFont typeface="Wingdings" pitchFamily="2" charset="2"/>
              <a:buChar char="§"/>
              <a:defRPr/>
            </a:pPr>
            <a:r>
              <a:rPr lang="en-US" sz="2800" b="1" dirty="0" smtClean="0"/>
              <a:t>Ron Bergeron</a:t>
            </a:r>
          </a:p>
          <a:p>
            <a:pPr marL="742950" lvl="1" indent="-285750">
              <a:buSzPct val="100000"/>
              <a:buFont typeface="Wingdings" pitchFamily="2" charset="2"/>
              <a:buChar char="§"/>
              <a:defRPr/>
            </a:pPr>
            <a:r>
              <a:rPr lang="en-US" sz="2800" b="1" dirty="0" smtClean="0"/>
              <a:t>Richard Corbett</a:t>
            </a:r>
          </a:p>
          <a:p>
            <a:pPr marL="742950" lvl="1" indent="-285750">
              <a:buSzPct val="100000"/>
              <a:buFont typeface="Wingdings" pitchFamily="2" charset="2"/>
              <a:buChar char="§"/>
              <a:defRPr/>
            </a:pPr>
            <a:r>
              <a:rPr lang="en-US" sz="2800" b="1" dirty="0" smtClean="0"/>
              <a:t>Aliese  “Liesa”  Priddy</a:t>
            </a:r>
            <a:endParaRPr lang="en-US" sz="2800" b="1" dirty="0"/>
          </a:p>
          <a:p>
            <a:pPr marL="742950" lvl="1" indent="-285750">
              <a:buSzPct val="100000"/>
              <a:buFont typeface="Wingdings" pitchFamily="2" charset="2"/>
              <a:buChar char="§"/>
              <a:defRPr/>
            </a:pPr>
            <a:r>
              <a:rPr lang="en-US" sz="2800" b="1" dirty="0" smtClean="0"/>
              <a:t>Charles  Roberts</a:t>
            </a:r>
            <a:endParaRPr lang="en-US" sz="2800" b="1" dirty="0"/>
          </a:p>
          <a:p>
            <a:pPr marL="742950" lvl="1" indent="-285750">
              <a:buSzPct val="100000"/>
              <a:buFont typeface="Wingdings" pitchFamily="2" charset="2"/>
              <a:buChar char="§"/>
              <a:defRPr/>
            </a:pPr>
            <a:r>
              <a:rPr lang="en-US" sz="2800" b="1" dirty="0" smtClean="0"/>
              <a:t>Brian </a:t>
            </a:r>
            <a:r>
              <a:rPr lang="en-US" sz="2800" b="1" dirty="0"/>
              <a:t>Yablonski</a:t>
            </a:r>
            <a:r>
              <a:rPr lang="en-US" sz="2800" dirty="0"/>
              <a:t> </a:t>
            </a:r>
          </a:p>
          <a:p>
            <a:pPr marL="342900" indent="-342900">
              <a:buClr>
                <a:schemeClr val="hlink"/>
              </a:buClr>
              <a:buSzPct val="70000"/>
              <a:buFont typeface="Wingdings" pitchFamily="2" charset="2"/>
              <a:buChar char="n"/>
              <a:defRPr/>
            </a:pPr>
            <a:endParaRPr lang="en-US" sz="2900" dirty="0">
              <a:effectLst>
                <a:outerShdw blurRad="38100" dist="38100" dir="2700000" algn="tl">
                  <a:srgbClr val="FFFFFF"/>
                </a:outerShdw>
              </a:effectLst>
            </a:endParaRPr>
          </a:p>
          <a:p>
            <a:pPr marL="342900" indent="-342900">
              <a:buClr>
                <a:schemeClr val="hlink"/>
              </a:buClr>
              <a:buSzPct val="70000"/>
              <a:buFont typeface="Wingdings" pitchFamily="2" charset="2"/>
              <a:buChar char="n"/>
              <a:defRPr/>
            </a:pPr>
            <a:endParaRPr lang="en-US" sz="2900" dirty="0">
              <a:effectLst>
                <a:outerShdw blurRad="38100" dist="38100" dir="2700000" algn="tl">
                  <a:srgbClr val="FFFFFF"/>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descr="Stationery"/>
          <p:cNvSpPr txBox="1">
            <a:spLocks noChangeArrowheads="1"/>
          </p:cNvSpPr>
          <p:nvPr/>
        </p:nvSpPr>
        <p:spPr bwMode="auto">
          <a:xfrm>
            <a:off x="3200400" y="1143000"/>
            <a:ext cx="2867025" cy="371475"/>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a:spcBef>
                <a:spcPct val="0"/>
              </a:spcBef>
            </a:pPr>
            <a:r>
              <a:rPr lang="en-US" sz="1800" b="1" dirty="0">
                <a:latin typeface="Tahoma" pitchFamily="34" charset="0"/>
              </a:rPr>
              <a:t>Commissioners</a:t>
            </a:r>
            <a:endParaRPr lang="en-US" sz="2000" b="1" dirty="0">
              <a:latin typeface="Tahoma" pitchFamily="34" charset="0"/>
            </a:endParaRPr>
          </a:p>
        </p:txBody>
      </p:sp>
      <p:sp>
        <p:nvSpPr>
          <p:cNvPr id="12291" name="Text Box 7" descr="Stationery"/>
          <p:cNvSpPr txBox="1">
            <a:spLocks noChangeArrowheads="1"/>
          </p:cNvSpPr>
          <p:nvPr/>
        </p:nvSpPr>
        <p:spPr bwMode="auto">
          <a:xfrm>
            <a:off x="3205163" y="1765300"/>
            <a:ext cx="2806700" cy="371475"/>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a:spcBef>
                <a:spcPct val="0"/>
              </a:spcBef>
            </a:pPr>
            <a:r>
              <a:rPr lang="en-US" sz="1800" dirty="0">
                <a:latin typeface="Arial" charset="0"/>
              </a:rPr>
              <a:t>Executive Director</a:t>
            </a:r>
          </a:p>
          <a:p>
            <a:pPr>
              <a:spcBef>
                <a:spcPct val="0"/>
              </a:spcBef>
            </a:pPr>
            <a:endParaRPr lang="en-US" sz="2000" dirty="0">
              <a:latin typeface="Times New Roman" pitchFamily="18" charset="0"/>
            </a:endParaRPr>
          </a:p>
        </p:txBody>
      </p:sp>
      <p:sp>
        <p:nvSpPr>
          <p:cNvPr id="12292" name="Text Box 10" descr="Stationery"/>
          <p:cNvSpPr txBox="1">
            <a:spLocks noChangeArrowheads="1"/>
          </p:cNvSpPr>
          <p:nvPr/>
        </p:nvSpPr>
        <p:spPr bwMode="auto">
          <a:xfrm>
            <a:off x="1371600" y="4267200"/>
            <a:ext cx="6019800" cy="16002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a:lstStyle/>
          <a:p>
            <a:pPr>
              <a:lnSpc>
                <a:spcPct val="150000"/>
              </a:lnSpc>
              <a:spcBef>
                <a:spcPct val="0"/>
              </a:spcBef>
            </a:pPr>
            <a:r>
              <a:rPr lang="en-US" sz="1200" b="1" dirty="0">
                <a:latin typeface="Tahoma" pitchFamily="34" charset="0"/>
              </a:rPr>
              <a:t>Finance &amp; Budget		</a:t>
            </a:r>
            <a:r>
              <a:rPr lang="en-US" sz="1200" b="1" dirty="0" smtClean="0">
                <a:latin typeface="Tahoma" pitchFamily="34" charset="0"/>
              </a:rPr>
              <a:t>Licensing and Permitting </a:t>
            </a:r>
          </a:p>
          <a:p>
            <a:pPr>
              <a:lnSpc>
                <a:spcPct val="150000"/>
              </a:lnSpc>
              <a:spcBef>
                <a:spcPct val="0"/>
              </a:spcBef>
            </a:pPr>
            <a:r>
              <a:rPr lang="en-US" sz="1200" b="1" dirty="0" smtClean="0">
                <a:latin typeface="Tahoma" pitchFamily="34" charset="0"/>
              </a:rPr>
              <a:t>Information </a:t>
            </a:r>
            <a:r>
              <a:rPr lang="en-US" sz="1200" b="1" dirty="0">
                <a:latin typeface="Tahoma" pitchFamily="34" charset="0"/>
              </a:rPr>
              <a:t>Technology	Inspector </a:t>
            </a:r>
            <a:r>
              <a:rPr lang="en-US" sz="1200" b="1" dirty="0" smtClean="0">
                <a:latin typeface="Tahoma" pitchFamily="34" charset="0"/>
              </a:rPr>
              <a:t>General</a:t>
            </a:r>
          </a:p>
          <a:p>
            <a:pPr>
              <a:lnSpc>
                <a:spcPct val="150000"/>
              </a:lnSpc>
              <a:spcBef>
                <a:spcPct val="0"/>
              </a:spcBef>
            </a:pPr>
            <a:r>
              <a:rPr lang="en-US" sz="1200" b="1" dirty="0" smtClean="0">
                <a:latin typeface="Tahoma" pitchFamily="34" charset="0"/>
              </a:rPr>
              <a:t>Legal</a:t>
            </a:r>
            <a:r>
              <a:rPr lang="en-US" sz="1200" b="1" dirty="0">
                <a:latin typeface="Tahoma" pitchFamily="34" charset="0"/>
              </a:rPr>
              <a:t>	</a:t>
            </a:r>
            <a:r>
              <a:rPr lang="en-US" sz="1200" b="1" dirty="0" smtClean="0">
                <a:latin typeface="Tahoma" pitchFamily="34" charset="0"/>
              </a:rPr>
              <a:t>		Legislative Affairs</a:t>
            </a:r>
          </a:p>
          <a:p>
            <a:pPr>
              <a:lnSpc>
                <a:spcPct val="150000"/>
              </a:lnSpc>
              <a:spcBef>
                <a:spcPct val="0"/>
              </a:spcBef>
            </a:pPr>
            <a:r>
              <a:rPr lang="en-US" sz="1200" b="1" dirty="0" smtClean="0">
                <a:latin typeface="Tahoma" pitchFamily="34" charset="0"/>
              </a:rPr>
              <a:t>Human Resources</a:t>
            </a:r>
            <a:r>
              <a:rPr lang="en-US" sz="1200" b="1" dirty="0">
                <a:latin typeface="Tahoma" pitchFamily="34" charset="0"/>
              </a:rPr>
              <a:t>		</a:t>
            </a:r>
            <a:r>
              <a:rPr lang="en-US" sz="1200" b="1" dirty="0" smtClean="0">
                <a:latin typeface="Tahoma" pitchFamily="34" charset="0"/>
              </a:rPr>
              <a:t>Planning and Policy Coordination</a:t>
            </a:r>
          </a:p>
          <a:p>
            <a:pPr>
              <a:lnSpc>
                <a:spcPct val="150000"/>
              </a:lnSpc>
              <a:spcBef>
                <a:spcPct val="0"/>
              </a:spcBef>
            </a:pPr>
            <a:r>
              <a:rPr lang="en-US" sz="1200" b="1" dirty="0" smtClean="0">
                <a:latin typeface="Tahoma" pitchFamily="34" charset="0"/>
              </a:rPr>
              <a:t>Community Relations </a:t>
            </a:r>
            <a:r>
              <a:rPr lang="en-US" sz="1200" b="1" dirty="0">
                <a:latin typeface="Tahoma" pitchFamily="34" charset="0"/>
              </a:rPr>
              <a:t>	</a:t>
            </a:r>
            <a:r>
              <a:rPr lang="en-US" sz="1200" b="1" dirty="0" smtClean="0">
                <a:latin typeface="Tahoma" pitchFamily="34" charset="0"/>
              </a:rPr>
              <a:t>	Public Access and Wildlife Viewing</a:t>
            </a:r>
          </a:p>
          <a:p>
            <a:pPr>
              <a:spcBef>
                <a:spcPct val="0"/>
              </a:spcBef>
            </a:pPr>
            <a:endParaRPr lang="en-US" sz="1200" b="1" dirty="0">
              <a:latin typeface="Tahoma" pitchFamily="34" charset="0"/>
            </a:endParaRPr>
          </a:p>
          <a:p>
            <a:pPr>
              <a:spcBef>
                <a:spcPct val="0"/>
              </a:spcBef>
            </a:pPr>
            <a:r>
              <a:rPr lang="en-US" sz="1200" b="1" dirty="0">
                <a:latin typeface="Tahoma" pitchFamily="34" charset="0"/>
              </a:rPr>
              <a:t>					</a:t>
            </a:r>
          </a:p>
        </p:txBody>
      </p:sp>
      <p:sp>
        <p:nvSpPr>
          <p:cNvPr id="12293" name="Text Box 11" descr="Stationery"/>
          <p:cNvSpPr txBox="1">
            <a:spLocks noChangeArrowheads="1"/>
          </p:cNvSpPr>
          <p:nvPr/>
        </p:nvSpPr>
        <p:spPr bwMode="auto">
          <a:xfrm>
            <a:off x="7470775" y="2965450"/>
            <a:ext cx="1295400" cy="609600"/>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200" b="1" dirty="0">
                <a:latin typeface="Tahoma" pitchFamily="34" charset="0"/>
              </a:rPr>
              <a:t>Law Enforcement</a:t>
            </a:r>
          </a:p>
        </p:txBody>
      </p:sp>
      <p:sp>
        <p:nvSpPr>
          <p:cNvPr id="12294" name="Text Box 12" descr="Stationery"/>
          <p:cNvSpPr txBox="1">
            <a:spLocks noChangeArrowheads="1"/>
          </p:cNvSpPr>
          <p:nvPr/>
        </p:nvSpPr>
        <p:spPr bwMode="auto">
          <a:xfrm>
            <a:off x="1793875" y="2901950"/>
            <a:ext cx="1241425" cy="609600"/>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200" b="1" dirty="0">
                <a:latin typeface="Tahoma" pitchFamily="34" charset="0"/>
              </a:rPr>
              <a:t>Habitat and Species Conservation</a:t>
            </a:r>
          </a:p>
        </p:txBody>
      </p:sp>
      <p:sp>
        <p:nvSpPr>
          <p:cNvPr id="12295" name="Text Box 13" descr="Stationery"/>
          <p:cNvSpPr txBox="1">
            <a:spLocks noChangeArrowheads="1"/>
          </p:cNvSpPr>
          <p:nvPr/>
        </p:nvSpPr>
        <p:spPr bwMode="auto">
          <a:xfrm>
            <a:off x="6191250" y="2901950"/>
            <a:ext cx="1082675" cy="7874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a:lstStyle/>
          <a:p>
            <a:pPr algn="ctr" eaLnBrk="0" hangingPunct="0">
              <a:spcBef>
                <a:spcPct val="0"/>
              </a:spcBef>
            </a:pPr>
            <a:r>
              <a:rPr lang="en-US" sz="1200" b="1" dirty="0">
                <a:latin typeface="Tahoma" pitchFamily="34" charset="0"/>
              </a:rPr>
              <a:t>Fish and  Wildlife Research Institute</a:t>
            </a:r>
          </a:p>
        </p:txBody>
      </p:sp>
      <p:sp>
        <p:nvSpPr>
          <p:cNvPr id="12296" name="Text Box 14" descr="Stationery"/>
          <p:cNvSpPr txBox="1">
            <a:spLocks noChangeArrowheads="1"/>
          </p:cNvSpPr>
          <p:nvPr/>
        </p:nvSpPr>
        <p:spPr bwMode="auto">
          <a:xfrm>
            <a:off x="4775200" y="2908300"/>
            <a:ext cx="1219200" cy="609600"/>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200" b="1" dirty="0">
                <a:latin typeface="Tahoma" pitchFamily="34" charset="0"/>
              </a:rPr>
              <a:t>Marine Fisheries Management</a:t>
            </a:r>
          </a:p>
        </p:txBody>
      </p:sp>
      <p:sp>
        <p:nvSpPr>
          <p:cNvPr id="12297" name="Text Box 15" descr="Stationery"/>
          <p:cNvSpPr txBox="1">
            <a:spLocks noChangeArrowheads="1"/>
          </p:cNvSpPr>
          <p:nvPr/>
        </p:nvSpPr>
        <p:spPr bwMode="auto">
          <a:xfrm>
            <a:off x="3216275" y="2905125"/>
            <a:ext cx="1241425" cy="609600"/>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100" b="1" dirty="0">
                <a:latin typeface="Tahoma" pitchFamily="34" charset="0"/>
              </a:rPr>
              <a:t> </a:t>
            </a:r>
            <a:r>
              <a:rPr lang="en-US" sz="1200" b="1" dirty="0">
                <a:latin typeface="Tahoma" pitchFamily="34" charset="0"/>
              </a:rPr>
              <a:t>Freshwater Fisheries</a:t>
            </a:r>
          </a:p>
          <a:p>
            <a:pPr algn="ctr" eaLnBrk="0" hangingPunct="0">
              <a:spcBef>
                <a:spcPct val="0"/>
              </a:spcBef>
            </a:pPr>
            <a:r>
              <a:rPr lang="en-US" sz="1200" b="1" dirty="0">
                <a:latin typeface="Tahoma" pitchFamily="34" charset="0"/>
              </a:rPr>
              <a:t>Management</a:t>
            </a:r>
          </a:p>
        </p:txBody>
      </p:sp>
      <p:sp>
        <p:nvSpPr>
          <p:cNvPr id="12298" name="Text Box 16" descr="Stationery"/>
          <p:cNvSpPr txBox="1">
            <a:spLocks noChangeArrowheads="1"/>
          </p:cNvSpPr>
          <p:nvPr/>
        </p:nvSpPr>
        <p:spPr bwMode="auto">
          <a:xfrm>
            <a:off x="444500" y="2908300"/>
            <a:ext cx="1219200" cy="609600"/>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100" b="1" dirty="0">
                <a:latin typeface="Tahoma" pitchFamily="34" charset="0"/>
              </a:rPr>
              <a:t> </a:t>
            </a:r>
            <a:r>
              <a:rPr lang="en-US" sz="1200" b="1" dirty="0">
                <a:latin typeface="Tahoma" pitchFamily="34" charset="0"/>
              </a:rPr>
              <a:t>Hunting and Game Management</a:t>
            </a:r>
          </a:p>
        </p:txBody>
      </p:sp>
      <p:sp>
        <p:nvSpPr>
          <p:cNvPr id="12299" name="Text Box 17" descr="Stationery"/>
          <p:cNvSpPr txBox="1">
            <a:spLocks noChangeArrowheads="1"/>
          </p:cNvSpPr>
          <p:nvPr/>
        </p:nvSpPr>
        <p:spPr bwMode="auto">
          <a:xfrm>
            <a:off x="3200400" y="1752600"/>
            <a:ext cx="2654300" cy="371475"/>
          </a:xfrm>
          <a:prstGeom prst="rect">
            <a:avLst/>
          </a:prstGeom>
          <a:blipFill dpi="0" rotWithShape="1">
            <a:blip r:embed="rId3" cstate="print"/>
            <a:srcRect/>
            <a:tile tx="0" ty="0" sx="100000" sy="100000" flip="none" algn="tl"/>
          </a:blipFill>
          <a:ln w="9525">
            <a:solidFill>
              <a:schemeClr val="bg1"/>
            </a:solidFill>
            <a:miter lim="800000"/>
            <a:headEnd/>
            <a:tailEnd/>
          </a:ln>
        </p:spPr>
        <p:txBody>
          <a:bodyPr/>
          <a:lstStyle/>
          <a:p>
            <a:pPr algn="ctr" eaLnBrk="0" hangingPunct="0">
              <a:spcBef>
                <a:spcPct val="0"/>
              </a:spcBef>
            </a:pPr>
            <a:r>
              <a:rPr lang="en-US" sz="1800" b="1" dirty="0">
                <a:latin typeface="Tahoma" pitchFamily="34" charset="0"/>
              </a:rPr>
              <a:t>Executive Director</a:t>
            </a:r>
          </a:p>
          <a:p>
            <a:pPr algn="ctr" eaLnBrk="0" hangingPunct="0">
              <a:spcBef>
                <a:spcPct val="0"/>
              </a:spcBef>
            </a:pPr>
            <a:endParaRPr lang="en-US" sz="1800" b="1" dirty="0">
              <a:latin typeface="Tahoma" pitchFamily="34" charset="0"/>
            </a:endParaRPr>
          </a:p>
        </p:txBody>
      </p:sp>
      <p:sp>
        <p:nvSpPr>
          <p:cNvPr id="12300" name="Line 18"/>
          <p:cNvSpPr>
            <a:spLocks noChangeShapeType="1"/>
          </p:cNvSpPr>
          <p:nvPr/>
        </p:nvSpPr>
        <p:spPr bwMode="auto">
          <a:xfrm>
            <a:off x="1066800" y="2514600"/>
            <a:ext cx="0" cy="381000"/>
          </a:xfrm>
          <a:prstGeom prst="line">
            <a:avLst/>
          </a:prstGeom>
          <a:noFill/>
          <a:ln w="9525">
            <a:solidFill>
              <a:schemeClr val="bg1"/>
            </a:solidFill>
            <a:round/>
            <a:headEnd/>
            <a:tailEnd/>
          </a:ln>
        </p:spPr>
        <p:txBody>
          <a:bodyPr/>
          <a:lstStyle/>
          <a:p>
            <a:endParaRPr lang="en-US" dirty="0"/>
          </a:p>
        </p:txBody>
      </p:sp>
      <p:sp>
        <p:nvSpPr>
          <p:cNvPr id="12301" name="Line 19"/>
          <p:cNvSpPr>
            <a:spLocks noChangeShapeType="1"/>
          </p:cNvSpPr>
          <p:nvPr/>
        </p:nvSpPr>
        <p:spPr bwMode="auto">
          <a:xfrm>
            <a:off x="4495800" y="2133600"/>
            <a:ext cx="0" cy="381000"/>
          </a:xfrm>
          <a:prstGeom prst="line">
            <a:avLst/>
          </a:prstGeom>
          <a:noFill/>
          <a:ln w="9525">
            <a:solidFill>
              <a:schemeClr val="bg1"/>
            </a:solidFill>
            <a:round/>
            <a:headEnd/>
            <a:tailEnd/>
          </a:ln>
        </p:spPr>
        <p:txBody>
          <a:bodyPr/>
          <a:lstStyle/>
          <a:p>
            <a:endParaRPr lang="en-US" dirty="0"/>
          </a:p>
        </p:txBody>
      </p:sp>
      <p:sp>
        <p:nvSpPr>
          <p:cNvPr id="12302" name="Line 20"/>
          <p:cNvSpPr>
            <a:spLocks noChangeShapeType="1"/>
          </p:cNvSpPr>
          <p:nvPr/>
        </p:nvSpPr>
        <p:spPr bwMode="auto">
          <a:xfrm>
            <a:off x="8077200" y="2514600"/>
            <a:ext cx="0" cy="381000"/>
          </a:xfrm>
          <a:prstGeom prst="line">
            <a:avLst/>
          </a:prstGeom>
          <a:noFill/>
          <a:ln w="9525">
            <a:solidFill>
              <a:schemeClr val="bg1"/>
            </a:solidFill>
            <a:round/>
            <a:headEnd/>
            <a:tailEnd/>
          </a:ln>
        </p:spPr>
        <p:txBody>
          <a:bodyPr/>
          <a:lstStyle/>
          <a:p>
            <a:endParaRPr lang="en-US" dirty="0"/>
          </a:p>
        </p:txBody>
      </p:sp>
      <p:sp>
        <p:nvSpPr>
          <p:cNvPr id="12303" name="Line 21"/>
          <p:cNvSpPr>
            <a:spLocks noChangeShapeType="1"/>
          </p:cNvSpPr>
          <p:nvPr/>
        </p:nvSpPr>
        <p:spPr bwMode="auto">
          <a:xfrm>
            <a:off x="1066800" y="2514600"/>
            <a:ext cx="7010400" cy="0"/>
          </a:xfrm>
          <a:prstGeom prst="line">
            <a:avLst/>
          </a:prstGeom>
          <a:noFill/>
          <a:ln w="9525">
            <a:solidFill>
              <a:schemeClr val="bg1"/>
            </a:solidFill>
            <a:round/>
            <a:headEnd/>
            <a:tailEnd/>
          </a:ln>
        </p:spPr>
        <p:txBody>
          <a:bodyPr/>
          <a:lstStyle/>
          <a:p>
            <a:endParaRPr lang="en-US" dirty="0"/>
          </a:p>
        </p:txBody>
      </p:sp>
      <p:sp>
        <p:nvSpPr>
          <p:cNvPr id="12304" name="Line 22"/>
          <p:cNvSpPr>
            <a:spLocks noChangeShapeType="1"/>
          </p:cNvSpPr>
          <p:nvPr/>
        </p:nvSpPr>
        <p:spPr bwMode="auto">
          <a:xfrm>
            <a:off x="5410200" y="2514600"/>
            <a:ext cx="0" cy="381000"/>
          </a:xfrm>
          <a:prstGeom prst="line">
            <a:avLst/>
          </a:prstGeom>
          <a:noFill/>
          <a:ln w="9525">
            <a:solidFill>
              <a:schemeClr val="bg1"/>
            </a:solidFill>
            <a:round/>
            <a:headEnd/>
            <a:tailEnd/>
          </a:ln>
        </p:spPr>
        <p:txBody>
          <a:bodyPr/>
          <a:lstStyle/>
          <a:p>
            <a:endParaRPr lang="en-US" dirty="0"/>
          </a:p>
        </p:txBody>
      </p:sp>
      <p:sp>
        <p:nvSpPr>
          <p:cNvPr id="12305" name="Line 23"/>
          <p:cNvSpPr>
            <a:spLocks noChangeShapeType="1"/>
          </p:cNvSpPr>
          <p:nvPr/>
        </p:nvSpPr>
        <p:spPr bwMode="auto">
          <a:xfrm>
            <a:off x="6705600" y="2514600"/>
            <a:ext cx="0" cy="381000"/>
          </a:xfrm>
          <a:prstGeom prst="line">
            <a:avLst/>
          </a:prstGeom>
          <a:noFill/>
          <a:ln w="9525">
            <a:solidFill>
              <a:schemeClr val="bg1"/>
            </a:solidFill>
            <a:round/>
            <a:headEnd/>
            <a:tailEnd/>
          </a:ln>
        </p:spPr>
        <p:txBody>
          <a:bodyPr/>
          <a:lstStyle/>
          <a:p>
            <a:endParaRPr lang="en-US" dirty="0"/>
          </a:p>
        </p:txBody>
      </p:sp>
      <p:sp>
        <p:nvSpPr>
          <p:cNvPr id="12306" name="Line 24"/>
          <p:cNvSpPr>
            <a:spLocks noChangeShapeType="1"/>
          </p:cNvSpPr>
          <p:nvPr/>
        </p:nvSpPr>
        <p:spPr bwMode="auto">
          <a:xfrm>
            <a:off x="2362200" y="2514600"/>
            <a:ext cx="0" cy="381000"/>
          </a:xfrm>
          <a:prstGeom prst="line">
            <a:avLst/>
          </a:prstGeom>
          <a:noFill/>
          <a:ln w="9525">
            <a:solidFill>
              <a:schemeClr val="bg1"/>
            </a:solidFill>
            <a:round/>
            <a:headEnd/>
            <a:tailEnd/>
          </a:ln>
        </p:spPr>
        <p:txBody>
          <a:bodyPr/>
          <a:lstStyle/>
          <a:p>
            <a:endParaRPr lang="en-US" dirty="0"/>
          </a:p>
        </p:txBody>
      </p:sp>
      <p:sp>
        <p:nvSpPr>
          <p:cNvPr id="12307" name="Text Box 25" descr="Stationery"/>
          <p:cNvSpPr txBox="1">
            <a:spLocks noChangeArrowheads="1"/>
          </p:cNvSpPr>
          <p:nvPr/>
        </p:nvSpPr>
        <p:spPr bwMode="auto">
          <a:xfrm>
            <a:off x="304800" y="2057400"/>
            <a:ext cx="1524000" cy="366713"/>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spcBef>
                <a:spcPct val="0"/>
              </a:spcBef>
            </a:pPr>
            <a:r>
              <a:rPr lang="en-US" sz="1800" b="1" dirty="0">
                <a:solidFill>
                  <a:schemeClr val="accent2"/>
                </a:solidFill>
                <a:latin typeface="Tahoma" pitchFamily="34" charset="0"/>
              </a:rPr>
              <a:t>Divisions:</a:t>
            </a:r>
          </a:p>
        </p:txBody>
      </p:sp>
      <p:sp>
        <p:nvSpPr>
          <p:cNvPr id="12308" name="Text Box 26" descr="Stationery"/>
          <p:cNvSpPr txBox="1">
            <a:spLocks noChangeArrowheads="1"/>
          </p:cNvSpPr>
          <p:nvPr/>
        </p:nvSpPr>
        <p:spPr bwMode="auto">
          <a:xfrm>
            <a:off x="381000" y="3733800"/>
            <a:ext cx="1143000" cy="366713"/>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spcBef>
                <a:spcPct val="0"/>
              </a:spcBef>
            </a:pPr>
            <a:r>
              <a:rPr lang="en-US" sz="1800" b="1" dirty="0">
                <a:solidFill>
                  <a:schemeClr val="accent2"/>
                </a:solidFill>
                <a:latin typeface="Tahoma" pitchFamily="34" charset="0"/>
              </a:rPr>
              <a:t>Offices</a:t>
            </a:r>
            <a:r>
              <a:rPr lang="en-US" sz="1800" dirty="0">
                <a:solidFill>
                  <a:schemeClr val="accent2"/>
                </a:solidFill>
                <a:latin typeface="Arial" charset="0"/>
              </a:rPr>
              <a:t>:</a:t>
            </a:r>
          </a:p>
        </p:txBody>
      </p:sp>
      <p:sp>
        <p:nvSpPr>
          <p:cNvPr id="12309" name="Line 27"/>
          <p:cNvSpPr>
            <a:spLocks noChangeShapeType="1"/>
          </p:cNvSpPr>
          <p:nvPr/>
        </p:nvSpPr>
        <p:spPr bwMode="auto">
          <a:xfrm>
            <a:off x="4495800" y="1447800"/>
            <a:ext cx="0" cy="381000"/>
          </a:xfrm>
          <a:prstGeom prst="line">
            <a:avLst/>
          </a:prstGeom>
          <a:noFill/>
          <a:ln w="9525">
            <a:solidFill>
              <a:schemeClr val="bg1"/>
            </a:solidFill>
            <a:round/>
            <a:headEnd/>
            <a:tailEnd/>
          </a:ln>
        </p:spPr>
        <p:txBody>
          <a:bodyPr/>
          <a:lstStyle/>
          <a:p>
            <a:endParaRPr lang="en-US" dirty="0"/>
          </a:p>
        </p:txBody>
      </p:sp>
      <p:sp>
        <p:nvSpPr>
          <p:cNvPr id="12310" name="Line 28"/>
          <p:cNvSpPr>
            <a:spLocks noChangeShapeType="1"/>
          </p:cNvSpPr>
          <p:nvPr/>
        </p:nvSpPr>
        <p:spPr bwMode="auto">
          <a:xfrm>
            <a:off x="3733800" y="2514600"/>
            <a:ext cx="0" cy="381000"/>
          </a:xfrm>
          <a:prstGeom prst="line">
            <a:avLst/>
          </a:prstGeom>
          <a:noFill/>
          <a:ln w="9525">
            <a:solidFill>
              <a:schemeClr val="bg1"/>
            </a:solidFill>
            <a:round/>
            <a:headEnd/>
            <a:tailEnd/>
          </a:ln>
        </p:spPr>
        <p:txBody>
          <a:bodyPr/>
          <a:lstStyle/>
          <a:p>
            <a:endParaRPr lang="en-US" dirty="0"/>
          </a:p>
        </p:txBody>
      </p:sp>
      <p:sp>
        <p:nvSpPr>
          <p:cNvPr id="12311" name="Rectangle 29"/>
          <p:cNvSpPr>
            <a:spLocks noChangeArrowheads="1"/>
          </p:cNvSpPr>
          <p:nvPr/>
        </p:nvSpPr>
        <p:spPr bwMode="auto">
          <a:xfrm>
            <a:off x="1981200" y="152400"/>
            <a:ext cx="5029200" cy="954107"/>
          </a:xfrm>
          <a:prstGeom prst="rect">
            <a:avLst/>
          </a:prstGeom>
          <a:noFill/>
          <a:ln w="9525">
            <a:noFill/>
            <a:miter lim="800000"/>
            <a:headEnd/>
            <a:tailEnd/>
          </a:ln>
        </p:spPr>
        <p:txBody>
          <a:bodyPr>
            <a:spAutoFit/>
          </a:bodyPr>
          <a:lstStyle/>
          <a:p>
            <a:pPr algn="ctr">
              <a:spcBef>
                <a:spcPct val="0"/>
              </a:spcBef>
            </a:pPr>
            <a:r>
              <a:rPr lang="en-US" sz="2800" b="1" smtClean="0"/>
              <a:t> FWC</a:t>
            </a:r>
            <a:r>
              <a:rPr lang="en-US" sz="2800" b="1" smtClean="0">
                <a:solidFill>
                  <a:srgbClr val="00FFFF"/>
                </a:solidFill>
              </a:rPr>
              <a:t> </a:t>
            </a:r>
            <a:r>
              <a:rPr lang="en-US" sz="2800" b="1"/>
              <a:t>Organizational </a:t>
            </a:r>
            <a:r>
              <a:rPr lang="en-US" sz="2800" b="1" smtClean="0"/>
              <a:t>     Structure</a:t>
            </a:r>
            <a:endParaRPr lang="en-US" sz="28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381000"/>
            <a:ext cx="8382000" cy="1066800"/>
          </a:xfrm>
        </p:spPr>
        <p:txBody>
          <a:bodyPr/>
          <a:lstStyle/>
          <a:p>
            <a:pPr eaLnBrk="1" hangingPunct="1"/>
            <a:r>
              <a:rPr lang="en-US" b="1" dirty="0" smtClean="0">
                <a:solidFill>
                  <a:srgbClr val="003C79"/>
                </a:solidFill>
              </a:rPr>
              <a:t>What Is FWC’s Purpose – </a:t>
            </a:r>
            <a:br>
              <a:rPr lang="en-US" b="1" dirty="0" smtClean="0">
                <a:solidFill>
                  <a:srgbClr val="003C79"/>
                </a:solidFill>
              </a:rPr>
            </a:br>
            <a:r>
              <a:rPr lang="en-US" b="1" dirty="0" smtClean="0">
                <a:solidFill>
                  <a:srgbClr val="003C79"/>
                </a:solidFill>
              </a:rPr>
              <a:t>Managing Resources</a:t>
            </a:r>
            <a:endParaRPr lang="en-US" b="1" dirty="0" smtClean="0"/>
          </a:p>
        </p:txBody>
      </p:sp>
      <p:sp>
        <p:nvSpPr>
          <p:cNvPr id="13315" name="Rectangle 10"/>
          <p:cNvSpPr>
            <a:spLocks noChangeArrowheads="1"/>
          </p:cNvSpPr>
          <p:nvPr/>
        </p:nvSpPr>
        <p:spPr bwMode="auto">
          <a:xfrm>
            <a:off x="2743200" y="2418038"/>
            <a:ext cx="6172200" cy="3748719"/>
          </a:xfrm>
          <a:prstGeom prst="rect">
            <a:avLst/>
          </a:prstGeom>
          <a:noFill/>
          <a:ln w="9525" algn="ctr">
            <a:noFill/>
            <a:miter lim="800000"/>
            <a:headEnd/>
            <a:tailEnd/>
          </a:ln>
        </p:spPr>
        <p:txBody>
          <a:bodyPr wrap="square" anchor="ctr">
            <a:spAutoFit/>
          </a:bodyPr>
          <a:lstStyle/>
          <a:p>
            <a:pPr eaLnBrk="0" hangingPunct="0"/>
            <a:r>
              <a:rPr lang="en-US" sz="2400" b="1" dirty="0"/>
              <a:t>Managing </a:t>
            </a:r>
            <a:r>
              <a:rPr lang="en-US" sz="2400" b="1" dirty="0" smtClean="0"/>
              <a:t>Florida’s Fish and Wildlife Populations and their Habitats</a:t>
            </a:r>
          </a:p>
          <a:p>
            <a:pPr eaLnBrk="0" hangingPunct="0"/>
            <a:endParaRPr lang="en-US" sz="2400" dirty="0" smtClean="0"/>
          </a:p>
          <a:p>
            <a:pPr marL="342900" indent="-342900">
              <a:buFont typeface="Wingdings" pitchFamily="2" charset="2"/>
              <a:buChar char="§"/>
            </a:pPr>
            <a:r>
              <a:rPr lang="en-US" sz="2000" dirty="0" smtClean="0"/>
              <a:t>Ensure  sustainable populations </a:t>
            </a:r>
          </a:p>
          <a:p>
            <a:pPr marL="457200" indent="-457200">
              <a:buFont typeface="Wingdings" pitchFamily="2" charset="2"/>
              <a:buChar char="§"/>
            </a:pPr>
            <a:endParaRPr lang="en-US" sz="1200" dirty="0" smtClean="0"/>
          </a:p>
          <a:p>
            <a:pPr marL="342900" indent="-342900">
              <a:buFont typeface="Wingdings" pitchFamily="2" charset="2"/>
              <a:buChar char="§"/>
            </a:pPr>
            <a:r>
              <a:rPr lang="en-US" sz="2000" dirty="0" smtClean="0"/>
              <a:t>Protect habitat  </a:t>
            </a:r>
          </a:p>
          <a:p>
            <a:pPr marL="457200" indent="-457200">
              <a:buFont typeface="Wingdings" pitchFamily="2" charset="2"/>
              <a:buChar char="§"/>
            </a:pPr>
            <a:endParaRPr lang="en-US" sz="1400" dirty="0" smtClean="0"/>
          </a:p>
          <a:p>
            <a:pPr marL="342900" indent="-342900">
              <a:buFont typeface="Wingdings" pitchFamily="2" charset="2"/>
              <a:buChar char="§"/>
            </a:pPr>
            <a:r>
              <a:rPr lang="en-US" sz="2000" dirty="0" smtClean="0"/>
              <a:t>Make science-based decisions  </a:t>
            </a:r>
          </a:p>
          <a:p>
            <a:pPr eaLnBrk="0" hangingPunct="0"/>
            <a:endParaRPr lang="en-US" sz="2400" dirty="0" smtClean="0"/>
          </a:p>
          <a:p>
            <a:pPr eaLnBrk="0" hangingPunct="0"/>
            <a:endParaRPr lang="en-US" sz="2400" dirty="0"/>
          </a:p>
        </p:txBody>
      </p:sp>
      <p:pic>
        <p:nvPicPr>
          <p:cNvPr id="8" name="Picture 2"/>
          <p:cNvPicPr>
            <a:picLocks noChangeAspect="1" noChangeArrowheads="1"/>
          </p:cNvPicPr>
          <p:nvPr/>
        </p:nvPicPr>
        <p:blipFill>
          <a:blip r:embed="rId3" cstate="print"/>
          <a:srcRect/>
          <a:stretch>
            <a:fillRect/>
          </a:stretch>
        </p:blipFill>
        <p:spPr bwMode="auto">
          <a:xfrm>
            <a:off x="0" y="1447800"/>
            <a:ext cx="2631187" cy="5105400"/>
          </a:xfrm>
          <a:prstGeom prst="rect">
            <a:avLst/>
          </a:prstGeom>
          <a:noFill/>
          <a:ln w="9525">
            <a:noFill/>
            <a:miter lim="800000"/>
            <a:headEnd/>
            <a:tailEnd/>
          </a:ln>
        </p:spPr>
      </p:pic>
      <p:pic>
        <p:nvPicPr>
          <p:cNvPr id="11" name="Picture 10"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304800"/>
            <a:ext cx="8153400" cy="1066800"/>
          </a:xfrm>
        </p:spPr>
        <p:txBody>
          <a:bodyPr/>
          <a:lstStyle/>
          <a:p>
            <a:pPr eaLnBrk="1" hangingPunct="1"/>
            <a:r>
              <a:rPr lang="en-US" b="1" dirty="0" smtClean="0">
                <a:solidFill>
                  <a:srgbClr val="003060"/>
                </a:solidFill>
              </a:rPr>
              <a:t>What Is FWC’s </a:t>
            </a:r>
            <a:r>
              <a:rPr lang="en-US" b="1" dirty="0" smtClean="0">
                <a:solidFill>
                  <a:srgbClr val="003C79"/>
                </a:solidFill>
              </a:rPr>
              <a:t>Purpose – </a:t>
            </a:r>
            <a:br>
              <a:rPr lang="en-US" b="1" dirty="0" smtClean="0">
                <a:solidFill>
                  <a:srgbClr val="003C79"/>
                </a:solidFill>
              </a:rPr>
            </a:br>
            <a:r>
              <a:rPr lang="en-US" b="1" dirty="0" smtClean="0">
                <a:solidFill>
                  <a:srgbClr val="003C79"/>
                </a:solidFill>
              </a:rPr>
              <a:t>Providing Opportunities</a:t>
            </a:r>
            <a:endParaRPr lang="en-US" b="1" dirty="0" smtClean="0"/>
          </a:p>
        </p:txBody>
      </p:sp>
      <p:sp>
        <p:nvSpPr>
          <p:cNvPr id="13315" name="Rectangle 10"/>
          <p:cNvSpPr>
            <a:spLocks noChangeArrowheads="1"/>
          </p:cNvSpPr>
          <p:nvPr/>
        </p:nvSpPr>
        <p:spPr bwMode="auto">
          <a:xfrm>
            <a:off x="2743200" y="2070996"/>
            <a:ext cx="6172200" cy="3545586"/>
          </a:xfrm>
          <a:prstGeom prst="rect">
            <a:avLst/>
          </a:prstGeom>
          <a:noFill/>
          <a:ln w="9525" algn="ctr">
            <a:noFill/>
            <a:miter lim="800000"/>
            <a:headEnd/>
            <a:tailEnd/>
          </a:ln>
        </p:spPr>
        <p:txBody>
          <a:bodyPr wrap="square" anchor="ctr">
            <a:spAutoFit/>
          </a:bodyPr>
          <a:lstStyle/>
          <a:p>
            <a:endParaRPr lang="en-US" sz="2400" b="1" dirty="0" smtClean="0"/>
          </a:p>
          <a:p>
            <a:r>
              <a:rPr lang="en-US" sz="2400" b="1" dirty="0" smtClean="0"/>
              <a:t>Ensuring Hunting, Fishing, Boating and Wildlife-viewing Opportunities </a:t>
            </a:r>
          </a:p>
          <a:p>
            <a:endParaRPr lang="en-US" sz="1100" dirty="0" smtClean="0"/>
          </a:p>
          <a:p>
            <a:pPr marL="342900" indent="-342900">
              <a:buFont typeface="Wingdings" pitchFamily="2" charset="2"/>
              <a:buChar char="§"/>
            </a:pPr>
            <a:r>
              <a:rPr lang="en-US" sz="2000" dirty="0" smtClean="0"/>
              <a:t>Maintain quality opportunities for human enjoyment </a:t>
            </a:r>
          </a:p>
          <a:p>
            <a:pPr marL="342900" indent="-342900">
              <a:buFont typeface="Wingdings" pitchFamily="2" charset="2"/>
              <a:buChar char="§"/>
            </a:pPr>
            <a:endParaRPr lang="en-US" dirty="0" smtClean="0"/>
          </a:p>
          <a:p>
            <a:pPr marL="342900" indent="-342900">
              <a:buFont typeface="Wingdings" pitchFamily="2" charset="2"/>
              <a:buChar char="§"/>
            </a:pPr>
            <a:r>
              <a:rPr lang="en-US" sz="2000" dirty="0" smtClean="0"/>
              <a:t>Use minimal regulations </a:t>
            </a:r>
          </a:p>
          <a:p>
            <a:pPr marL="342900" indent="-342900">
              <a:buFont typeface="Wingdings" pitchFamily="2" charset="2"/>
              <a:buChar char="§"/>
            </a:pPr>
            <a:endParaRPr lang="en-US" dirty="0" smtClean="0"/>
          </a:p>
          <a:p>
            <a:pPr marL="342900" indent="-342900">
              <a:buFont typeface="Wingdings" pitchFamily="2" charset="2"/>
              <a:buChar char="§"/>
            </a:pPr>
            <a:r>
              <a:rPr lang="en-US" sz="2000" dirty="0" smtClean="0"/>
              <a:t>Enhance human safety </a:t>
            </a:r>
          </a:p>
          <a:p>
            <a:pPr marL="342900" indent="-342900">
              <a:buFont typeface="Wingdings" pitchFamily="2" charset="2"/>
              <a:buChar char="§"/>
            </a:pPr>
            <a:endParaRPr lang="en-US" sz="500" dirty="0" smtClean="0"/>
          </a:p>
          <a:p>
            <a:pPr marL="342900" indent="-342900"/>
            <a:endParaRPr lang="en-US" sz="2000" dirty="0" smtClean="0"/>
          </a:p>
          <a:p>
            <a:pPr marL="342900" indent="-342900">
              <a:buFont typeface="Wingdings" pitchFamily="2" charset="2"/>
              <a:buChar char="§"/>
            </a:pPr>
            <a:endParaRPr lang="en-US" sz="1100" dirty="0" smtClean="0"/>
          </a:p>
        </p:txBody>
      </p:sp>
      <p:pic>
        <p:nvPicPr>
          <p:cNvPr id="36866" name="Picture 2"/>
          <p:cNvPicPr>
            <a:picLocks noChangeAspect="1" noChangeArrowheads="1"/>
          </p:cNvPicPr>
          <p:nvPr/>
        </p:nvPicPr>
        <p:blipFill>
          <a:blip r:embed="rId3" cstate="print"/>
          <a:srcRect/>
          <a:stretch>
            <a:fillRect/>
          </a:stretch>
        </p:blipFill>
        <p:spPr bwMode="auto">
          <a:xfrm>
            <a:off x="0" y="1371600"/>
            <a:ext cx="2590800" cy="5181600"/>
          </a:xfrm>
          <a:prstGeom prst="rect">
            <a:avLst/>
          </a:prstGeom>
          <a:noFill/>
          <a:ln w="9525">
            <a:noFill/>
            <a:miter lim="800000"/>
            <a:headEnd/>
            <a:tailEnd/>
          </a:ln>
        </p:spPr>
      </p:pic>
      <p:pic>
        <p:nvPicPr>
          <p:cNvPr id="7" name="Picture 6"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381000"/>
            <a:ext cx="8153400" cy="1066800"/>
          </a:xfrm>
        </p:spPr>
        <p:txBody>
          <a:bodyPr/>
          <a:lstStyle/>
          <a:p>
            <a:pPr eaLnBrk="1" hangingPunct="1"/>
            <a:r>
              <a:rPr lang="en-US" b="1" dirty="0" smtClean="0">
                <a:solidFill>
                  <a:srgbClr val="003C79"/>
                </a:solidFill>
              </a:rPr>
              <a:t>What Is FWC’s Purpose – </a:t>
            </a:r>
            <a:br>
              <a:rPr lang="en-US" b="1" dirty="0" smtClean="0">
                <a:solidFill>
                  <a:srgbClr val="003C79"/>
                </a:solidFill>
              </a:rPr>
            </a:br>
            <a:r>
              <a:rPr lang="en-US" b="1" dirty="0" smtClean="0">
                <a:solidFill>
                  <a:srgbClr val="003C79"/>
                </a:solidFill>
              </a:rPr>
              <a:t>Sharing Responsibility</a:t>
            </a:r>
            <a:endParaRPr lang="en-US" b="1" dirty="0" smtClean="0"/>
          </a:p>
        </p:txBody>
      </p:sp>
      <p:sp>
        <p:nvSpPr>
          <p:cNvPr id="13315" name="Rectangle 10"/>
          <p:cNvSpPr>
            <a:spLocks noChangeArrowheads="1"/>
          </p:cNvSpPr>
          <p:nvPr/>
        </p:nvSpPr>
        <p:spPr bwMode="auto">
          <a:xfrm>
            <a:off x="2667000" y="1507865"/>
            <a:ext cx="6172200" cy="4672048"/>
          </a:xfrm>
          <a:prstGeom prst="rect">
            <a:avLst/>
          </a:prstGeom>
          <a:noFill/>
          <a:ln w="9525" algn="ctr">
            <a:noFill/>
            <a:miter lim="800000"/>
            <a:headEnd/>
            <a:tailEnd/>
          </a:ln>
        </p:spPr>
        <p:txBody>
          <a:bodyPr wrap="square" anchor="ctr">
            <a:spAutoFit/>
          </a:bodyPr>
          <a:lstStyle/>
          <a:p>
            <a:r>
              <a:rPr lang="en-US" sz="2400" b="1" dirty="0" smtClean="0"/>
              <a:t>Sharing Responsibility for Conservation and Management with an emphasis on developing conservation values in our youth</a:t>
            </a:r>
          </a:p>
          <a:p>
            <a:endParaRPr lang="en-US" sz="2400" b="1" dirty="0" smtClean="0"/>
          </a:p>
          <a:p>
            <a:pPr marL="342900" indent="-342900">
              <a:buFont typeface="Wingdings" pitchFamily="2" charset="2"/>
              <a:buChar char="§"/>
            </a:pPr>
            <a:r>
              <a:rPr lang="en-US" sz="2000" dirty="0" smtClean="0"/>
              <a:t>Create the next generation that cares </a:t>
            </a:r>
          </a:p>
          <a:p>
            <a:pPr marL="342900" indent="-342900"/>
            <a:endParaRPr lang="en-US" sz="2000" dirty="0" smtClean="0"/>
          </a:p>
          <a:p>
            <a:pPr marL="342900" indent="-342900">
              <a:buFont typeface="Wingdings" pitchFamily="2" charset="2"/>
              <a:buChar char="§"/>
            </a:pPr>
            <a:r>
              <a:rPr lang="en-US" sz="2000" dirty="0" smtClean="0"/>
              <a:t>Engage stakeholders and coordinate partnerships</a:t>
            </a:r>
          </a:p>
          <a:p>
            <a:pPr marL="342900" indent="-342900"/>
            <a:r>
              <a:rPr lang="en-US" sz="2000" dirty="0" smtClean="0"/>
              <a:t> </a:t>
            </a:r>
          </a:p>
          <a:p>
            <a:pPr marL="342900" indent="-342900">
              <a:buFont typeface="Wingdings" pitchFamily="2" charset="2"/>
              <a:buChar char="§"/>
            </a:pPr>
            <a:r>
              <a:rPr lang="en-US" sz="2000" dirty="0" smtClean="0"/>
              <a:t>Provide  conservation information </a:t>
            </a:r>
          </a:p>
          <a:p>
            <a:pPr marL="342900" indent="-342900"/>
            <a:endParaRPr lang="en-US" sz="2000" dirty="0" smtClean="0"/>
          </a:p>
          <a:p>
            <a:pPr marL="342900" indent="-342900">
              <a:buFont typeface="Wingdings" pitchFamily="2" charset="2"/>
              <a:buChar char="§"/>
            </a:pPr>
            <a:r>
              <a:rPr lang="en-US" sz="2000" dirty="0" smtClean="0"/>
              <a:t>Increase conservation opportunities </a:t>
            </a:r>
          </a:p>
          <a:p>
            <a:pPr marL="342900" indent="-342900"/>
            <a:endParaRPr lang="en-US" sz="2400" dirty="0" smtClean="0"/>
          </a:p>
        </p:txBody>
      </p:sp>
      <p:pic>
        <p:nvPicPr>
          <p:cNvPr id="34819" name="Picture 3"/>
          <p:cNvPicPr>
            <a:picLocks noChangeAspect="1" noChangeArrowheads="1"/>
          </p:cNvPicPr>
          <p:nvPr/>
        </p:nvPicPr>
        <p:blipFill>
          <a:blip r:embed="rId3" cstate="print"/>
          <a:srcRect/>
          <a:stretch>
            <a:fillRect/>
          </a:stretch>
        </p:blipFill>
        <p:spPr bwMode="auto">
          <a:xfrm>
            <a:off x="1" y="1447800"/>
            <a:ext cx="2590799" cy="5109043"/>
          </a:xfrm>
          <a:prstGeom prst="rect">
            <a:avLst/>
          </a:prstGeom>
          <a:noFill/>
          <a:ln w="9525">
            <a:noFill/>
            <a:miter lim="800000"/>
            <a:headEnd/>
            <a:tailEnd/>
          </a:ln>
        </p:spPr>
      </p:pic>
      <p:pic>
        <p:nvPicPr>
          <p:cNvPr id="7" name="Picture 6"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1447800"/>
            <a:ext cx="2674539" cy="5108766"/>
          </a:xfrm>
          <a:prstGeom prst="rect">
            <a:avLst/>
          </a:prstGeom>
          <a:noFill/>
          <a:ln w="9525">
            <a:noFill/>
            <a:miter lim="800000"/>
            <a:headEnd/>
            <a:tailEnd/>
          </a:ln>
        </p:spPr>
      </p:pic>
      <p:sp>
        <p:nvSpPr>
          <p:cNvPr id="13314" name="Rectangle 2"/>
          <p:cNvSpPr>
            <a:spLocks noGrp="1" noChangeArrowheads="1"/>
          </p:cNvSpPr>
          <p:nvPr>
            <p:ph type="ctrTitle"/>
          </p:nvPr>
        </p:nvSpPr>
        <p:spPr>
          <a:xfrm>
            <a:off x="533400" y="381000"/>
            <a:ext cx="8153400" cy="1066800"/>
          </a:xfrm>
        </p:spPr>
        <p:txBody>
          <a:bodyPr/>
          <a:lstStyle/>
          <a:p>
            <a:pPr eaLnBrk="1" hangingPunct="1"/>
            <a:r>
              <a:rPr lang="en-US" b="1" dirty="0" smtClean="0">
                <a:solidFill>
                  <a:srgbClr val="003C79"/>
                </a:solidFill>
              </a:rPr>
              <a:t>What</a:t>
            </a:r>
            <a:r>
              <a:rPr lang="en-US" b="1" dirty="0" smtClean="0">
                <a:solidFill>
                  <a:srgbClr val="003060"/>
                </a:solidFill>
              </a:rPr>
              <a:t> Is </a:t>
            </a:r>
            <a:r>
              <a:rPr lang="en-US" b="1" dirty="0" smtClean="0">
                <a:solidFill>
                  <a:srgbClr val="003C79"/>
                </a:solidFill>
              </a:rPr>
              <a:t>FWC’s Purpose – </a:t>
            </a:r>
            <a:br>
              <a:rPr lang="en-US" b="1" dirty="0" smtClean="0">
                <a:solidFill>
                  <a:srgbClr val="003C79"/>
                </a:solidFill>
              </a:rPr>
            </a:br>
            <a:r>
              <a:rPr lang="en-US" b="1" dirty="0" smtClean="0">
                <a:solidFill>
                  <a:srgbClr val="003C79"/>
                </a:solidFill>
              </a:rPr>
              <a:t>Benefiting Community</a:t>
            </a:r>
            <a:endParaRPr lang="en-US" b="1" dirty="0" smtClean="0"/>
          </a:p>
        </p:txBody>
      </p:sp>
      <p:sp>
        <p:nvSpPr>
          <p:cNvPr id="13315" name="Rectangle 10"/>
          <p:cNvSpPr>
            <a:spLocks noChangeArrowheads="1"/>
          </p:cNvSpPr>
          <p:nvPr/>
        </p:nvSpPr>
        <p:spPr bwMode="auto">
          <a:xfrm>
            <a:off x="2743200" y="2321836"/>
            <a:ext cx="6172200" cy="3043910"/>
          </a:xfrm>
          <a:prstGeom prst="rect">
            <a:avLst/>
          </a:prstGeom>
          <a:noFill/>
          <a:ln w="9525" algn="ctr">
            <a:noFill/>
            <a:miter lim="800000"/>
            <a:headEnd/>
            <a:tailEnd/>
          </a:ln>
        </p:spPr>
        <p:txBody>
          <a:bodyPr wrap="square" anchor="ctr">
            <a:spAutoFit/>
          </a:bodyPr>
          <a:lstStyle/>
          <a:p>
            <a:r>
              <a:rPr lang="en-US" sz="2400" b="1" dirty="0" smtClean="0"/>
              <a:t>Increasing Community Involvement</a:t>
            </a:r>
          </a:p>
          <a:p>
            <a:endParaRPr lang="en-US" sz="2400" dirty="0" smtClean="0"/>
          </a:p>
          <a:p>
            <a:pPr marL="342900" indent="-342900">
              <a:buFont typeface="Wingdings" pitchFamily="2" charset="2"/>
              <a:buChar char="§"/>
            </a:pPr>
            <a:r>
              <a:rPr lang="en-US" sz="2000" dirty="0" smtClean="0"/>
              <a:t>Continue commitment to benefit community and the economy </a:t>
            </a:r>
          </a:p>
          <a:p>
            <a:pPr marL="342900" indent="-342900">
              <a:buFont typeface="Wingdings" pitchFamily="2" charset="2"/>
              <a:buChar char="§"/>
            </a:pPr>
            <a:endParaRPr lang="en-US" sz="1050" dirty="0" smtClean="0"/>
          </a:p>
          <a:p>
            <a:pPr marL="342900" indent="-342900">
              <a:buFont typeface="Wingdings" pitchFamily="2" charset="2"/>
              <a:buChar char="§"/>
            </a:pPr>
            <a:r>
              <a:rPr lang="en-US" sz="2000" dirty="0" smtClean="0"/>
              <a:t>Provide  safety and emergency response support </a:t>
            </a:r>
          </a:p>
          <a:p>
            <a:pPr marL="342900" indent="-342900"/>
            <a:endParaRPr lang="en-US" sz="1200" dirty="0" smtClean="0"/>
          </a:p>
          <a:p>
            <a:pPr marL="342900" indent="-342900">
              <a:buFont typeface="Wingdings" pitchFamily="2" charset="2"/>
              <a:buChar char="§"/>
            </a:pPr>
            <a:r>
              <a:rPr lang="en-US" sz="2000" dirty="0" smtClean="0"/>
              <a:t>Promote understanding of social and economic benefits</a:t>
            </a:r>
            <a:endParaRPr lang="en-US" sz="2000" dirty="0"/>
          </a:p>
        </p:txBody>
      </p:sp>
      <p:pic>
        <p:nvPicPr>
          <p:cNvPr id="6" name="Picture 5"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1465612"/>
            <a:ext cx="2761560" cy="5087588"/>
          </a:xfrm>
          <a:prstGeom prst="rect">
            <a:avLst/>
          </a:prstGeom>
          <a:noFill/>
          <a:ln w="9525">
            <a:noFill/>
            <a:miter lim="800000"/>
            <a:headEnd/>
            <a:tailEnd/>
          </a:ln>
        </p:spPr>
      </p:pic>
      <p:sp>
        <p:nvSpPr>
          <p:cNvPr id="13314" name="Rectangle 2"/>
          <p:cNvSpPr>
            <a:spLocks noGrp="1" noChangeArrowheads="1"/>
          </p:cNvSpPr>
          <p:nvPr>
            <p:ph type="ctrTitle"/>
          </p:nvPr>
        </p:nvSpPr>
        <p:spPr>
          <a:xfrm>
            <a:off x="533400" y="381000"/>
            <a:ext cx="8153400" cy="1066800"/>
          </a:xfrm>
        </p:spPr>
        <p:txBody>
          <a:bodyPr/>
          <a:lstStyle/>
          <a:p>
            <a:pPr eaLnBrk="1" hangingPunct="1"/>
            <a:r>
              <a:rPr lang="en-US" b="1" dirty="0" smtClean="0">
                <a:solidFill>
                  <a:srgbClr val="003C79"/>
                </a:solidFill>
              </a:rPr>
              <a:t>What</a:t>
            </a:r>
            <a:r>
              <a:rPr lang="en-US" b="1" dirty="0" smtClean="0">
                <a:solidFill>
                  <a:srgbClr val="003060"/>
                </a:solidFill>
              </a:rPr>
              <a:t> Is </a:t>
            </a:r>
            <a:r>
              <a:rPr lang="en-US" b="1" dirty="0" smtClean="0">
                <a:solidFill>
                  <a:srgbClr val="003C79"/>
                </a:solidFill>
              </a:rPr>
              <a:t>FWC’s Purpose – </a:t>
            </a:r>
            <a:br>
              <a:rPr lang="en-US" b="1" dirty="0" smtClean="0">
                <a:solidFill>
                  <a:srgbClr val="003C79"/>
                </a:solidFill>
              </a:rPr>
            </a:br>
            <a:r>
              <a:rPr lang="en-US" b="1" dirty="0" smtClean="0">
                <a:solidFill>
                  <a:srgbClr val="003C79"/>
                </a:solidFill>
              </a:rPr>
              <a:t>Managing Our Organization</a:t>
            </a:r>
            <a:endParaRPr lang="en-US" b="1" dirty="0" smtClean="0"/>
          </a:p>
        </p:txBody>
      </p:sp>
      <p:sp>
        <p:nvSpPr>
          <p:cNvPr id="13315" name="Rectangle 10"/>
          <p:cNvSpPr>
            <a:spLocks noChangeArrowheads="1"/>
          </p:cNvSpPr>
          <p:nvPr/>
        </p:nvSpPr>
        <p:spPr bwMode="auto">
          <a:xfrm>
            <a:off x="2743200" y="2034061"/>
            <a:ext cx="6172200" cy="3619452"/>
          </a:xfrm>
          <a:prstGeom prst="rect">
            <a:avLst/>
          </a:prstGeom>
          <a:noFill/>
          <a:ln w="9525" algn="ctr">
            <a:noFill/>
            <a:miter lim="800000"/>
            <a:headEnd/>
            <a:tailEnd/>
          </a:ln>
        </p:spPr>
        <p:txBody>
          <a:bodyPr wrap="square" anchor="ctr">
            <a:spAutoFit/>
          </a:bodyPr>
          <a:lstStyle/>
          <a:p>
            <a:r>
              <a:rPr lang="en-US" sz="2400" b="1" dirty="0" smtClean="0"/>
              <a:t>Managing an Effective and Responsive Organization</a:t>
            </a:r>
          </a:p>
          <a:p>
            <a:endParaRPr lang="en-US" sz="1100" dirty="0" smtClean="0"/>
          </a:p>
          <a:p>
            <a:pPr marL="342900" indent="-342900">
              <a:buFont typeface="Wingdings" pitchFamily="2" charset="2"/>
              <a:buChar char="§"/>
            </a:pPr>
            <a:r>
              <a:rPr lang="en-US" sz="2000" dirty="0" smtClean="0"/>
              <a:t>Provide excellent service</a:t>
            </a:r>
          </a:p>
          <a:p>
            <a:pPr marL="342900" indent="-342900"/>
            <a:endParaRPr lang="en-US" sz="2000" dirty="0" smtClean="0"/>
          </a:p>
          <a:p>
            <a:pPr marL="342900" indent="-342900">
              <a:buFont typeface="Wingdings" pitchFamily="2" charset="2"/>
              <a:buChar char="§"/>
            </a:pPr>
            <a:r>
              <a:rPr lang="en-US" sz="2000" dirty="0" smtClean="0"/>
              <a:t>Maintain efficient workforce</a:t>
            </a:r>
          </a:p>
          <a:p>
            <a:pPr marL="342900" indent="-342900">
              <a:buFont typeface="Wingdings" pitchFamily="2" charset="2"/>
              <a:buChar char="§"/>
            </a:pPr>
            <a:endParaRPr lang="en-US" sz="2000" dirty="0" smtClean="0"/>
          </a:p>
          <a:p>
            <a:pPr marL="342900" indent="-342900">
              <a:buFont typeface="Wingdings" pitchFamily="2" charset="2"/>
              <a:buChar char="§"/>
            </a:pPr>
            <a:r>
              <a:rPr lang="en-US" sz="2000" dirty="0" smtClean="0"/>
              <a:t>Ensure adequate resources </a:t>
            </a:r>
          </a:p>
          <a:p>
            <a:pPr marL="342900" indent="-342900"/>
            <a:endParaRPr lang="en-US" sz="2000" dirty="0" smtClean="0"/>
          </a:p>
          <a:p>
            <a:pPr marL="342900" indent="-342900">
              <a:buFont typeface="Wingdings" pitchFamily="2" charset="2"/>
              <a:buChar char="§"/>
            </a:pPr>
            <a:r>
              <a:rPr lang="en-US" sz="2000" dirty="0" smtClean="0"/>
              <a:t>Increase public understanding </a:t>
            </a:r>
          </a:p>
        </p:txBody>
      </p:sp>
      <p:pic>
        <p:nvPicPr>
          <p:cNvPr id="6" name="Picture 5" descr="logo.png"/>
          <p:cNvPicPr>
            <a:picLocks noChangeAspect="1"/>
          </p:cNvPicPr>
          <p:nvPr/>
        </p:nvPicPr>
        <p:blipFill>
          <a:blip r:embed="rId4" cstate="print"/>
          <a:stretch>
            <a:fillRect/>
          </a:stretch>
        </p:blipFill>
        <p:spPr>
          <a:xfrm>
            <a:off x="495486" y="4876800"/>
            <a:ext cx="1485714" cy="1650794"/>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WC-powerpoint master">
  <a:themeElements>
    <a:clrScheme name="FWC-powerpoint master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fontScheme name="FWC-powerpoint master">
      <a:majorFont>
        <a:latin typeface="Century School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FWC-powerpoint master 1">
        <a:dk1>
          <a:srgbClr val="000000"/>
        </a:dk1>
        <a:lt1>
          <a:srgbClr val="998B7D"/>
        </a:lt1>
        <a:dk2>
          <a:srgbClr val="000000"/>
        </a:dk2>
        <a:lt2>
          <a:srgbClr val="5F5F5F"/>
        </a:lt2>
        <a:accent1>
          <a:srgbClr val="FFF453"/>
        </a:accent1>
        <a:accent2>
          <a:srgbClr val="9FD1FF"/>
        </a:accent2>
        <a:accent3>
          <a:srgbClr val="CAC4BF"/>
        </a:accent3>
        <a:accent4>
          <a:srgbClr val="000000"/>
        </a:accent4>
        <a:accent5>
          <a:srgbClr val="FFF8B3"/>
        </a:accent5>
        <a:accent6>
          <a:srgbClr val="90BDE7"/>
        </a:accent6>
        <a:hlink>
          <a:srgbClr val="00549E"/>
        </a:hlink>
        <a:folHlink>
          <a:srgbClr val="00AEC5"/>
        </a:folHlink>
      </a:clrScheme>
      <a:clrMap bg1="lt1" tx1="dk1" bg2="lt2" tx2="dk2" accent1="accent1" accent2="accent2" accent3="accent3" accent4="accent4" accent5="accent5" accent6="accent6" hlink="hlink" folHlink="folHlink"/>
    </a:extraClrScheme>
    <a:extraClrScheme>
      <a:clrScheme name="FWC-powerpoint master 2">
        <a:dk1>
          <a:srgbClr val="5F5F5F"/>
        </a:dk1>
        <a:lt1>
          <a:srgbClr val="FFFFFF"/>
        </a:lt1>
        <a:dk2>
          <a:srgbClr val="00549E"/>
        </a:dk2>
        <a:lt2>
          <a:srgbClr val="FFF453"/>
        </a:lt2>
        <a:accent1>
          <a:srgbClr val="FFF89B"/>
        </a:accent1>
        <a:accent2>
          <a:srgbClr val="9FD1FF"/>
        </a:accent2>
        <a:accent3>
          <a:srgbClr val="AAB3CC"/>
        </a:accent3>
        <a:accent4>
          <a:srgbClr val="DADADA"/>
        </a:accent4>
        <a:accent5>
          <a:srgbClr val="FFFBCB"/>
        </a:accent5>
        <a:accent6>
          <a:srgbClr val="90BDE7"/>
        </a:accent6>
        <a:hlink>
          <a:srgbClr val="BAB0A6"/>
        </a:hlink>
        <a:folHlink>
          <a:srgbClr val="00AEC5"/>
        </a:folHlink>
      </a:clrScheme>
      <a:clrMap bg1="dk2" tx1="lt1" bg2="dk1" tx2="lt2" accent1="accent1" accent2="accent2" accent3="accent3" accent4="accent4" accent5="accent5" accent6="accent6" hlink="hlink" folHlink="folHlink"/>
    </a:extraClrScheme>
    <a:extraClrScheme>
      <a:clrScheme name="FWC-powerpoint master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FWC-powerpoint master</Template>
  <TotalTime>6306</TotalTime>
  <Words>2149</Words>
  <Application>Microsoft Office PowerPoint</Application>
  <PresentationFormat>On-screen Show (4:3)</PresentationFormat>
  <Paragraphs>348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FWC-powerpoint master</vt:lpstr>
      <vt:lpstr>Florida Fish and Wildlife Conservation Commission</vt:lpstr>
      <vt:lpstr>FWC Mission</vt:lpstr>
      <vt:lpstr>Slide 3</vt:lpstr>
      <vt:lpstr>Slide 4</vt:lpstr>
      <vt:lpstr>What Is FWC’s Purpose –  Managing Resources</vt:lpstr>
      <vt:lpstr>What Is FWC’s Purpose –  Providing Opportunities</vt:lpstr>
      <vt:lpstr>What Is FWC’s Purpose –  Sharing Responsibility</vt:lpstr>
      <vt:lpstr>What Is FWC’s Purpose –  Benefiting Community</vt:lpstr>
      <vt:lpstr>What Is FWC’s Purpose –  Managing Our Organization</vt:lpstr>
      <vt:lpstr>Creating the Next Generation that Cares</vt:lpstr>
      <vt:lpstr>What Is the Tax Collector’s Relationship with FWC</vt:lpstr>
      <vt:lpstr>FY 2010-2011 License Sales by Sales Channel</vt:lpstr>
      <vt:lpstr>Legislative Change from 2011-12</vt:lpstr>
      <vt:lpstr>Legislative Changes for 2012-13</vt:lpstr>
      <vt:lpstr>Commission Updates for 2012-13</vt:lpstr>
      <vt:lpstr>RLIS: What’s Changing?</vt:lpstr>
      <vt:lpstr>RLIS: What’s Changing?</vt:lpstr>
      <vt:lpstr>RLIS: What Isn’t Changing?</vt:lpstr>
      <vt:lpstr>RLIS: Begin License Sale Screen</vt:lpstr>
      <vt:lpstr>RLIS: Customer Screen</vt:lpstr>
      <vt:lpstr>New License Stock (Draft)</vt:lpstr>
      <vt:lpstr>Questions ???</vt:lpstr>
    </vt:vector>
  </TitlesOfParts>
  <Company>Meacham Howell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Faye Gibson</dc:creator>
  <cp:lastModifiedBy>Aaron Frisbee</cp:lastModifiedBy>
  <cp:revision>352</cp:revision>
  <dcterms:created xsi:type="dcterms:W3CDTF">2008-09-10T20:45:26Z</dcterms:created>
  <dcterms:modified xsi:type="dcterms:W3CDTF">2012-05-02T12:56:12Z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